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71" r:id="rId4"/>
    <p:sldId id="258" r:id="rId5"/>
    <p:sldId id="259" r:id="rId6"/>
    <p:sldId id="263" r:id="rId7"/>
    <p:sldId id="260" r:id="rId8"/>
    <p:sldId id="275" r:id="rId9"/>
    <p:sldId id="267" r:id="rId10"/>
    <p:sldId id="276" r:id="rId11"/>
    <p:sldId id="261" r:id="rId12"/>
    <p:sldId id="262" r:id="rId13"/>
    <p:sldId id="277" r:id="rId14"/>
    <p:sldId id="272" r:id="rId15"/>
    <p:sldId id="273" r:id="rId16"/>
    <p:sldId id="265" r:id="rId17"/>
    <p:sldId id="266" r:id="rId18"/>
    <p:sldId id="268" r:id="rId19"/>
    <p:sldId id="280" r:id="rId20"/>
    <p:sldId id="278" r:id="rId21"/>
    <p:sldId id="27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8" autoAdjust="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22-12-02T08:45:37.0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  <inkml:trace contextRef="#ctx0" brushRef="#br0" timeOffset="1">0 0</inkml:trace>
  <inkml:trace contextRef="#ctx0" brushRef="#br0" timeOffset="2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1CE5-2404-44E3-A85B-691E1A559D4A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04CD5-4D34-4011-A4F7-798537762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2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86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0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0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7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5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97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4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9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2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EEF9-2E49-46A5-A5D6-10E49373E5A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BAC0-B8C1-485C-A251-CF030252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7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customXml" Target="../ink/ink1.xml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9529" y="1344168"/>
            <a:ext cx="9144000" cy="3008476"/>
          </a:xfrm>
        </p:spPr>
        <p:txBody>
          <a:bodyPr>
            <a:normAutofit fontScale="90000"/>
          </a:bodyPr>
          <a:lstStyle/>
          <a:p>
            <a:r>
              <a:rPr lang="ru-RU" sz="53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cs typeface="Arial" panose="020B0604020202020204" pitchFamily="34" charset="0"/>
              </a:rPr>
              <a:t/>
            </a:r>
            <a:br>
              <a:rPr lang="ru-RU" sz="53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cs typeface="Arial" panose="020B0604020202020204" pitchFamily="34" charset="0"/>
              </a:rPr>
            </a:br>
            <a:r>
              <a:rPr lang="ru-RU" altLang="ru-RU" sz="36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ПОДГОТОВКА К ЦЭ</a:t>
            </a:r>
            <a:r>
              <a:rPr lang="ru-RU" altLang="ru-RU" sz="31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altLang="ru-RU" sz="31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altLang="ru-RU" sz="31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altLang="ru-RU" sz="31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53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cs typeface="Arial" panose="020B0604020202020204" pitchFamily="34" charset="0"/>
              </a:rPr>
              <a:t>ПРИМЕНЕНИЕ СВОЙСТВ ФУНКЦИЙ </a:t>
            </a:r>
            <a:br>
              <a:rPr lang="ru-RU" sz="53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cs typeface="Arial" panose="020B0604020202020204" pitchFamily="34" charset="0"/>
              </a:rPr>
            </a:br>
            <a:r>
              <a:rPr lang="ru-RU" sz="53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cs typeface="Arial" panose="020B0604020202020204" pitchFamily="34" charset="0"/>
              </a:rPr>
              <a:t>К РЕШЕНИЮ УРАВНЕНИЙ И НЕРАВЕНСТВ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7083" y="4489544"/>
            <a:ext cx="9144000" cy="165576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ГУО «Гимназия №5 г.Барановичи»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учитель математики высшей категории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Кайгородова Елена Вадимовна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3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55738" y="233363"/>
            <a:ext cx="8678862" cy="1462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свойств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монотонности функций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914479" y="2555529"/>
            <a:ext cx="10338978" cy="37734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называют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возрастающей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(соответственно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убывающей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 множестве Х, если на этом множестве при увеличении аргумента увеличиваются (соответственно уменьшаются) значения функции.</a:t>
            </a:r>
            <a:endParaRPr lang="en-US" sz="40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562" y="183530"/>
            <a:ext cx="64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свойств функции 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 flipV="1">
            <a:off x="9880859" y="1136099"/>
            <a:ext cx="0" cy="204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8653722" y="2177499"/>
            <a:ext cx="2422525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0976234" y="1817136"/>
            <a:ext cx="34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9650672" y="2129874"/>
            <a:ext cx="230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" name="Freeform 13"/>
          <p:cNvSpPr>
            <a:spLocks/>
          </p:cNvSpPr>
          <p:nvPr/>
        </p:nvSpPr>
        <p:spPr bwMode="auto">
          <a:xfrm>
            <a:off x="8726747" y="1240874"/>
            <a:ext cx="1747837" cy="1728787"/>
          </a:xfrm>
          <a:custGeom>
            <a:avLst/>
            <a:gdLst>
              <a:gd name="T0" fmla="*/ 0 w 1452"/>
              <a:gd name="T1" fmla="*/ 1676431 h 1684"/>
              <a:gd name="T2" fmla="*/ 1015960 w 1452"/>
              <a:gd name="T3" fmla="*/ 1449553 h 1684"/>
              <a:gd name="T4" fmla="*/ 1747837 w 1452"/>
              <a:gd name="T5" fmla="*/ 0 h 16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2" h="1684">
                <a:moveTo>
                  <a:pt x="0" y="1633"/>
                </a:moveTo>
                <a:cubicBezTo>
                  <a:pt x="141" y="1596"/>
                  <a:pt x="602" y="1684"/>
                  <a:pt x="844" y="1412"/>
                </a:cubicBezTo>
                <a:cubicBezTo>
                  <a:pt x="1086" y="1140"/>
                  <a:pt x="1325" y="294"/>
                  <a:pt x="1452" y="0"/>
                </a:cubicBezTo>
              </a:path>
            </a:pathLst>
          </a:custGeom>
          <a:noFill/>
          <a:ln w="28575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8653722" y="1744111"/>
            <a:ext cx="2376487" cy="1588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 flipV="1">
            <a:off x="9950709" y="3653874"/>
            <a:ext cx="0" cy="1979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8869622" y="4669874"/>
            <a:ext cx="2276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1047672" y="4338086"/>
            <a:ext cx="34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9664959" y="3545924"/>
            <a:ext cx="34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9722109" y="4615899"/>
            <a:ext cx="22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4" name="Freeform 21"/>
          <p:cNvSpPr>
            <a:spLocks/>
          </p:cNvSpPr>
          <p:nvPr/>
        </p:nvSpPr>
        <p:spPr bwMode="auto">
          <a:xfrm>
            <a:off x="8891847" y="3623711"/>
            <a:ext cx="2168525" cy="1766888"/>
          </a:xfrm>
          <a:custGeom>
            <a:avLst/>
            <a:gdLst>
              <a:gd name="T0" fmla="*/ 0 w 1678"/>
              <a:gd name="T1" fmla="*/ 0 h 1497"/>
              <a:gd name="T2" fmla="*/ 644871 w 1678"/>
              <a:gd name="T3" fmla="*/ 1445850 h 1497"/>
              <a:gd name="T4" fmla="*/ 2168525 w 1678"/>
              <a:gd name="T5" fmla="*/ 1766888 h 14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8" h="1497">
                <a:moveTo>
                  <a:pt x="0" y="0"/>
                </a:moveTo>
                <a:cubicBezTo>
                  <a:pt x="109" y="488"/>
                  <a:pt x="219" y="976"/>
                  <a:pt x="499" y="1225"/>
                </a:cubicBezTo>
                <a:cubicBezTo>
                  <a:pt x="779" y="1474"/>
                  <a:pt x="1228" y="1485"/>
                  <a:pt x="1678" y="1497"/>
                </a:cubicBezTo>
              </a:path>
            </a:pathLst>
          </a:custGeom>
          <a:noFill/>
          <a:ln w="28575" cmpd="sng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22"/>
          <p:cNvSpPr>
            <a:spLocks/>
          </p:cNvSpPr>
          <p:nvPr/>
        </p:nvSpPr>
        <p:spPr bwMode="auto">
          <a:xfrm>
            <a:off x="8855334" y="4133299"/>
            <a:ext cx="2401888" cy="1446212"/>
          </a:xfrm>
          <a:custGeom>
            <a:avLst/>
            <a:gdLst>
              <a:gd name="T0" fmla="*/ 0 w 1860"/>
              <a:gd name="T1" fmla="*/ 1446212 h 1225"/>
              <a:gd name="T2" fmla="*/ 528157 w 1860"/>
              <a:gd name="T3" fmla="*/ 428551 h 1225"/>
              <a:gd name="T4" fmla="*/ 2401888 w 1860"/>
              <a:gd name="T5" fmla="*/ 0 h 12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60" h="1225">
                <a:moveTo>
                  <a:pt x="0" y="1225"/>
                </a:moveTo>
                <a:cubicBezTo>
                  <a:pt x="49" y="896"/>
                  <a:pt x="99" y="567"/>
                  <a:pt x="409" y="363"/>
                </a:cubicBezTo>
                <a:cubicBezTo>
                  <a:pt x="719" y="159"/>
                  <a:pt x="1289" y="79"/>
                  <a:pt x="1860" y="0"/>
                </a:cubicBezTo>
              </a:path>
            </a:pathLst>
          </a:custGeom>
          <a:noFill/>
          <a:ln w="28575" cmpd="sng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200387"/>
              </p:ext>
            </p:extLst>
          </p:nvPr>
        </p:nvGraphicFramePr>
        <p:xfrm>
          <a:off x="8548947" y="1429786"/>
          <a:ext cx="12573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Формула" r:id="rId3" imgW="812447" imgH="203112" progId="Equation.3">
                  <p:embed/>
                </p:oleObj>
              </mc:Choice>
              <mc:Fallback>
                <p:oleObj name="Формула" r:id="rId3" imgW="8124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947" y="1429786"/>
                        <a:ext cx="12573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90562"/>
              </p:ext>
            </p:extLst>
          </p:nvPr>
        </p:nvGraphicFramePr>
        <p:xfrm>
          <a:off x="10339647" y="5057224"/>
          <a:ext cx="90646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Формула" r:id="rId5" imgW="583947" imgH="203112" progId="Equation.3">
                  <p:embed/>
                </p:oleObj>
              </mc:Choice>
              <mc:Fallback>
                <p:oleObj name="Формула" r:id="rId5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9647" y="5057224"/>
                        <a:ext cx="906462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063397"/>
              </p:ext>
            </p:extLst>
          </p:nvPr>
        </p:nvGraphicFramePr>
        <p:xfrm>
          <a:off x="8756909" y="2537861"/>
          <a:ext cx="9048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Формула" r:id="rId7" imgW="583947" imgH="203112" progId="Equation.3">
                  <p:embed/>
                </p:oleObj>
              </mc:Choice>
              <mc:Fallback>
                <p:oleObj name="Формула" r:id="rId7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6909" y="2537861"/>
                        <a:ext cx="9048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89048"/>
              </p:ext>
            </p:extLst>
          </p:nvPr>
        </p:nvGraphicFramePr>
        <p:xfrm>
          <a:off x="10412672" y="3833261"/>
          <a:ext cx="8842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Формула" r:id="rId9" imgW="571252" imgH="203112" progId="Equation.3">
                  <p:embed/>
                </p:oleObj>
              </mc:Choice>
              <mc:Fallback>
                <p:oleObj name="Формула" r:id="rId9" imgW="57125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2672" y="3833261"/>
                        <a:ext cx="884237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49496" y="1136099"/>
            <a:ext cx="7956563" cy="533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66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  <a:defRPr/>
            </a:pP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уравнении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левая часть возрастающая (или убывающая) функция, а правая константа, то уравнение имеет не более одного корня.</a:t>
            </a:r>
          </a:p>
          <a:p>
            <a:pPr>
              <a:lnSpc>
                <a:spcPct val="120000"/>
              </a:lnSpc>
              <a:buFontTx/>
              <a:buAutoNum type="arabicPeriod"/>
              <a:defRPr/>
            </a:pPr>
            <a:endParaRPr lang="ru-RU" alt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2. Если в уравнении 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левая часть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возрастающая (или убывающая) функция, а правая часть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убывающая (возрастающая) функция, то данное уравнение имеет не более одного корня.</a:t>
            </a:r>
          </a:p>
          <a:p>
            <a:pPr>
              <a:lnSpc>
                <a:spcPct val="120000"/>
              </a:lnSpc>
              <a:defRPr/>
            </a:pPr>
            <a:endParaRPr lang="ru-RU" alt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971550" y="470408"/>
            <a:ext cx="58026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 9.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Решить уравнение   </a:t>
            </a:r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451486"/>
              </p:ext>
            </p:extLst>
          </p:nvPr>
        </p:nvGraphicFramePr>
        <p:xfrm>
          <a:off x="6446514" y="470408"/>
          <a:ext cx="3460106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524000" imgH="254000" progId="Equation.DSMT4">
                  <p:embed/>
                </p:oleObj>
              </mc:Choice>
              <mc:Fallback>
                <p:oleObj name="Equation" r:id="rId3" imgW="15240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514" y="470408"/>
                        <a:ext cx="3460106" cy="5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05608" y="1524843"/>
            <a:ext cx="939859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Заметим, что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 =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корнем данного уравнения. Левая часть уравнения представляет собой сумму двух возрастающих функций и, следовательно, сама является возрастающей функцией, принимающей каждое своё значение ровно один раз. </a:t>
            </a:r>
          </a:p>
          <a:p>
            <a:pPr algn="just"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других корней данное уравнение не имеет.</a:t>
            </a:r>
            <a:endParaRPr lang="ru-RU" alt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1.</a:t>
            </a:r>
          </a:p>
        </p:txBody>
      </p:sp>
    </p:spTree>
    <p:extLst>
      <p:ext uri="{BB962C8B-B14F-4D97-AF65-F5344CB8AC3E}">
        <p14:creationId xmlns:p14="http://schemas.microsoft.com/office/powerpoint/2010/main" val="84503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0434" y="395585"/>
            <a:ext cx="9925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значение выражения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количество корней, 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целый корень уравнения 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871" y="1015314"/>
            <a:ext cx="1953761" cy="4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057" y="521244"/>
            <a:ext cx="842962" cy="49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146" y="900108"/>
            <a:ext cx="398490" cy="56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370434" y="1794976"/>
            <a:ext cx="8930853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Рассмотрим функции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g(x)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Функция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убывает на множестве действительных чисел, а функция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g(x)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возрастает на множестве действительных чисел. По теореме о корне уравнение имеет не более одного корня. Найдём его подбором: х=3. Значит это единственный корень уравнения, т.е.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1•3=3.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3.</a:t>
            </a:r>
          </a:p>
          <a:p>
            <a:pPr>
              <a:buFont typeface="Wingdings" panose="05000000000000000000" pitchFamily="2" charset="2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939" y="1860147"/>
            <a:ext cx="1069089" cy="4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995" y="1780085"/>
            <a:ext cx="360903" cy="51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43" y="4777273"/>
            <a:ext cx="838152" cy="4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17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900" y="248335"/>
            <a:ext cx="74485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понятия области</a:t>
            </a:r>
            <a:r>
              <a:rPr lang="en-US" sz="32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определения функции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154" y="1355706"/>
            <a:ext cx="111900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Областью определения функции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называется множество значений переменной х, при которых функция имеет смысл.</a:t>
            </a: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дано уравнение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где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 элементарные функции, определенные на множествах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Тогда областью определения уравнения будет множество, состоящее из тех значений х, которые принадлежат обоим множествам, то есть 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Ясно, что когда множество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пустое (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=Ø), то уравнение решений    не имеет.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5815" y="4476937"/>
                <a:ext cx="27713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</m:oMath>
                  </m:oMathPara>
                </a14:m>
                <a:endParaRPr lang="ru-RU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815" y="4476937"/>
                <a:ext cx="27713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174" r="-4348" b="-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7039" y="252413"/>
            <a:ext cx="4335462" cy="623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1" y="304800"/>
            <a:ext cx="495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4850" y="1485037"/>
            <a:ext cx="96583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ОДЗ:      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полученная система решений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имеет, то область определения уравнения не содержит ни одного числа. Значит данное уравнение не имеет решений.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решений нет.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1850022"/>
            <a:ext cx="10001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56531" y="199938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⇔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941304"/>
            <a:ext cx="1714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02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750" y="205273"/>
            <a:ext cx="886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области определения функции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40933" y="3997214"/>
            <a:ext cx="6913562" cy="205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единственной точкой, в которой определены эти радикалы, является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1. Легко проверить, что это число – корень уравнения.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675679"/>
              </p:ext>
            </p:extLst>
          </p:nvPr>
        </p:nvGraphicFramePr>
        <p:xfrm>
          <a:off x="4332556" y="882868"/>
          <a:ext cx="4931158" cy="52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3" imgW="2400300" imgH="254000" progId="Equation.DSMT4">
                  <p:embed/>
                </p:oleObj>
              </mc:Choice>
              <mc:Fallback>
                <p:oleObj name="Equation" r:id="rId3" imgW="2400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556" y="882868"/>
                        <a:ext cx="4931158" cy="528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43314" y="852908"/>
            <a:ext cx="3789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уравнение: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43314" y="1431124"/>
            <a:ext cx="17717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 </a:t>
            </a: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43314" y="1887669"/>
            <a:ext cx="7966077" cy="523876"/>
            <a:chOff x="930" y="1663"/>
            <a:chExt cx="5018" cy="330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930" y="1663"/>
              <a:ext cx="31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Первый радикал определен при</a:t>
              </a:r>
            </a:p>
          </p:txBody>
        </p:sp>
        <p:graphicFrame>
          <p:nvGraphicFramePr>
            <p:cNvPr id="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1698598"/>
                </p:ext>
              </p:extLst>
            </p:nvPr>
          </p:nvGraphicFramePr>
          <p:xfrm>
            <a:off x="4166" y="1705"/>
            <a:ext cx="1782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5" name="Equation" r:id="rId5" imgW="1663700" imgH="228600" progId="Equation.DSMT4">
                    <p:embed/>
                  </p:oleObj>
                </mc:Choice>
                <mc:Fallback>
                  <p:oleObj name="Equation" r:id="rId5" imgW="16637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6" y="1705"/>
                          <a:ext cx="1782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43314" y="2406855"/>
            <a:ext cx="8082149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радикал определен при любых значениях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43314" y="2961917"/>
            <a:ext cx="833398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под третьим радикалом неотрицательно если</a:t>
            </a:r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01954"/>
              </p:ext>
            </p:extLst>
          </p:nvPr>
        </p:nvGraphicFramePr>
        <p:xfrm>
          <a:off x="3408069" y="3477220"/>
          <a:ext cx="3304731" cy="39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7" imgW="1917700" imgH="228600" progId="Equation.DSMT4">
                  <p:embed/>
                </p:oleObj>
              </mc:Choice>
              <mc:Fallback>
                <p:oleObj name="Equation" r:id="rId7" imgW="1917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069" y="3477220"/>
                        <a:ext cx="3304731" cy="395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40933" y="6133425"/>
            <a:ext cx="1648208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1.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329114"/>
              </p:ext>
            </p:extLst>
          </p:nvPr>
        </p:nvGraphicFramePr>
        <p:xfrm>
          <a:off x="1395060" y="3433621"/>
          <a:ext cx="1982647" cy="48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Формула" r:id="rId9" imgW="939800" imgH="228600" progId="Equation.3">
                  <p:embed/>
                </p:oleObj>
              </mc:Choice>
              <mc:Fallback>
                <p:oleObj name="Формула" r:id="rId9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060" y="3433621"/>
                        <a:ext cx="1982647" cy="48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6573838" y="3375475"/>
            <a:ext cx="5618162" cy="830262"/>
            <a:chOff x="1110" y="2613"/>
            <a:chExt cx="3539" cy="523"/>
          </a:xfrm>
        </p:grpSpPr>
        <p:sp>
          <p:nvSpPr>
            <p:cNvPr id="16" name="Freeform 31"/>
            <p:cNvSpPr>
              <a:spLocks/>
            </p:cNvSpPr>
            <p:nvPr/>
          </p:nvSpPr>
          <p:spPr bwMode="auto">
            <a:xfrm>
              <a:off x="3560" y="2704"/>
              <a:ext cx="862" cy="182"/>
            </a:xfrm>
            <a:custGeom>
              <a:avLst/>
              <a:gdLst>
                <a:gd name="T0" fmla="*/ 0 w 862"/>
                <a:gd name="T1" fmla="*/ 182 h 182"/>
                <a:gd name="T2" fmla="*/ 8 w 862"/>
                <a:gd name="T3" fmla="*/ 80 h 182"/>
                <a:gd name="T4" fmla="*/ 46 w 862"/>
                <a:gd name="T5" fmla="*/ 0 h 182"/>
                <a:gd name="T6" fmla="*/ 862 w 862"/>
                <a:gd name="T7" fmla="*/ 0 h 182"/>
                <a:gd name="T8" fmla="*/ 862 w 862"/>
                <a:gd name="T9" fmla="*/ 182 h 182"/>
                <a:gd name="T10" fmla="*/ 0 w 862"/>
                <a:gd name="T11" fmla="*/ 182 h 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2" h="182">
                  <a:moveTo>
                    <a:pt x="0" y="182"/>
                  </a:moveTo>
                  <a:lnTo>
                    <a:pt x="8" y="80"/>
                  </a:lnTo>
                  <a:lnTo>
                    <a:pt x="46" y="0"/>
                  </a:lnTo>
                  <a:lnTo>
                    <a:pt x="862" y="0"/>
                  </a:lnTo>
                  <a:lnTo>
                    <a:pt x="862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6666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2782" y="2704"/>
              <a:ext cx="778" cy="232"/>
            </a:xfrm>
            <a:custGeom>
              <a:avLst/>
              <a:gdLst>
                <a:gd name="T0" fmla="*/ 7 w 778"/>
                <a:gd name="T1" fmla="*/ 182 h 232"/>
                <a:gd name="T2" fmla="*/ 778 w 778"/>
                <a:gd name="T3" fmla="*/ 182 h 232"/>
                <a:gd name="T4" fmla="*/ 778 w 778"/>
                <a:gd name="T5" fmla="*/ 84 h 232"/>
                <a:gd name="T6" fmla="*/ 733 w 778"/>
                <a:gd name="T7" fmla="*/ 0 h 232"/>
                <a:gd name="T8" fmla="*/ 54 w 778"/>
                <a:gd name="T9" fmla="*/ 8 h 232"/>
                <a:gd name="T10" fmla="*/ 18 w 778"/>
                <a:gd name="T11" fmla="*/ 52 h 232"/>
                <a:gd name="T12" fmla="*/ 10 w 778"/>
                <a:gd name="T13" fmla="*/ 232 h 232"/>
                <a:gd name="T14" fmla="*/ 7 w 778"/>
                <a:gd name="T15" fmla="*/ 182 h 2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78" h="232">
                  <a:moveTo>
                    <a:pt x="7" y="182"/>
                  </a:moveTo>
                  <a:lnTo>
                    <a:pt x="778" y="182"/>
                  </a:lnTo>
                  <a:lnTo>
                    <a:pt x="778" y="84"/>
                  </a:lnTo>
                  <a:lnTo>
                    <a:pt x="733" y="0"/>
                  </a:lnTo>
                  <a:cubicBezTo>
                    <a:pt x="507" y="3"/>
                    <a:pt x="280" y="1"/>
                    <a:pt x="54" y="8"/>
                  </a:cubicBezTo>
                  <a:cubicBezTo>
                    <a:pt x="51" y="8"/>
                    <a:pt x="19" y="50"/>
                    <a:pt x="18" y="52"/>
                  </a:cubicBezTo>
                  <a:cubicBezTo>
                    <a:pt x="0" y="107"/>
                    <a:pt x="10" y="175"/>
                    <a:pt x="10" y="232"/>
                  </a:cubicBezTo>
                  <a:lnTo>
                    <a:pt x="7" y="182"/>
                  </a:lnTo>
                  <a:close/>
                </a:path>
              </a:pathLst>
            </a:custGeom>
            <a:solidFill>
              <a:srgbClr val="006666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>
              <a:off x="1338" y="2704"/>
              <a:ext cx="726" cy="182"/>
            </a:xfrm>
            <a:custGeom>
              <a:avLst/>
              <a:gdLst>
                <a:gd name="T0" fmla="*/ 0 w 726"/>
                <a:gd name="T1" fmla="*/ 182 h 182"/>
                <a:gd name="T2" fmla="*/ 726 w 726"/>
                <a:gd name="T3" fmla="*/ 182 h 182"/>
                <a:gd name="T4" fmla="*/ 718 w 726"/>
                <a:gd name="T5" fmla="*/ 64 h 182"/>
                <a:gd name="T6" fmla="*/ 680 w 726"/>
                <a:gd name="T7" fmla="*/ 0 h 182"/>
                <a:gd name="T8" fmla="*/ 0 w 726"/>
                <a:gd name="T9" fmla="*/ 0 h 182"/>
                <a:gd name="T10" fmla="*/ 0 w 726"/>
                <a:gd name="T11" fmla="*/ 182 h 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6" h="182">
                  <a:moveTo>
                    <a:pt x="0" y="182"/>
                  </a:moveTo>
                  <a:lnTo>
                    <a:pt x="726" y="182"/>
                  </a:lnTo>
                  <a:lnTo>
                    <a:pt x="718" y="64"/>
                  </a:lnTo>
                  <a:lnTo>
                    <a:pt x="680" y="0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6666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110" y="2886"/>
              <a:ext cx="3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744" y="2840"/>
              <a:ext cx="90" cy="90"/>
            </a:xfrm>
            <a:prstGeom prst="ellipse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018" y="2840"/>
              <a:ext cx="90" cy="90"/>
            </a:xfrm>
            <a:prstGeom prst="ellipse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3515" y="2840"/>
              <a:ext cx="90" cy="90"/>
            </a:xfrm>
            <a:prstGeom prst="ellipse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4332" y="2817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</a:p>
          </p:txBody>
        </p:sp>
        <p:sp>
          <p:nvSpPr>
            <p:cNvPr id="24" name="AutoShape 23"/>
            <p:cNvSpPr>
              <a:spLocks/>
            </p:cNvSpPr>
            <p:nvPr/>
          </p:nvSpPr>
          <p:spPr bwMode="auto">
            <a:xfrm rot="5400000" flipV="1">
              <a:off x="3107" y="2386"/>
              <a:ext cx="135" cy="771"/>
            </a:xfrm>
            <a:prstGeom prst="leftBracket">
              <a:avLst>
                <a:gd name="adj" fmla="val 4759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24"/>
            <p:cNvSpPr>
              <a:spLocks/>
            </p:cNvSpPr>
            <p:nvPr/>
          </p:nvSpPr>
          <p:spPr bwMode="auto">
            <a:xfrm rot="5400000" flipV="1">
              <a:off x="4014" y="2250"/>
              <a:ext cx="136" cy="1044"/>
            </a:xfrm>
            <a:prstGeom prst="leftBracket">
              <a:avLst>
                <a:gd name="adj" fmla="val 6397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AutoShape 25"/>
            <p:cNvSpPr>
              <a:spLocks/>
            </p:cNvSpPr>
            <p:nvPr/>
          </p:nvSpPr>
          <p:spPr bwMode="auto">
            <a:xfrm rot="5400000" flipV="1">
              <a:off x="1611" y="2387"/>
              <a:ext cx="135" cy="771"/>
            </a:xfrm>
            <a:prstGeom prst="leftBracket">
              <a:avLst>
                <a:gd name="adj" fmla="val 4759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422" y="2613"/>
              <a:ext cx="227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111" y="2659"/>
              <a:ext cx="272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1928" y="2886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latin typeface="Times New Roman" panose="02020603050405020304" pitchFamily="18" charset="0"/>
                  <a:cs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653" y="2886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3470" y="288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2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766127"/>
              </p:ext>
            </p:extLst>
          </p:nvPr>
        </p:nvGraphicFramePr>
        <p:xfrm>
          <a:off x="3670234" y="326698"/>
          <a:ext cx="455072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3" imgW="2692400" imgH="304800" progId="Equation.DSMT4">
                  <p:embed/>
                </p:oleObj>
              </mc:Choice>
              <mc:Fallback>
                <p:oleObj name="Equation" r:id="rId3" imgW="26924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234" y="326698"/>
                        <a:ext cx="455072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989361"/>
              </p:ext>
            </p:extLst>
          </p:nvPr>
        </p:nvGraphicFramePr>
        <p:xfrm>
          <a:off x="4338154" y="1966704"/>
          <a:ext cx="3862101" cy="49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5" imgW="2019300" imgH="254000" progId="Equation.DSMT4">
                  <p:embed/>
                </p:oleObj>
              </mc:Choice>
              <mc:Fallback>
                <p:oleObj name="Equation" r:id="rId5" imgW="2019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154" y="1966704"/>
                        <a:ext cx="3862101" cy="491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3300"/>
              </p:ext>
            </p:extLst>
          </p:nvPr>
        </p:nvGraphicFramePr>
        <p:xfrm>
          <a:off x="8174287" y="3154377"/>
          <a:ext cx="3378123" cy="410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7" imgW="1879600" imgH="228600" progId="Equation.DSMT4">
                  <p:embed/>
                </p:oleObj>
              </mc:Choice>
              <mc:Fallback>
                <p:oleObj name="Equation" r:id="rId7" imgW="187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287" y="3154377"/>
                        <a:ext cx="3378123" cy="410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76292" y="241628"/>
            <a:ext cx="33939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 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04320" y="1482711"/>
            <a:ext cx="7518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Выпишем, условие существования функции, стоящей в левой части: 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04320" y="2523969"/>
            <a:ext cx="7469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данное неравенство довольно сложно.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04320" y="4796216"/>
            <a:ext cx="761526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Значит, исходное уравнение тоже не имеет решений, так как левая часть его – неотрицательная функция!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04320" y="6168108"/>
            <a:ext cx="18549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.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04320" y="934105"/>
            <a:ext cx="18991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04320" y="3132775"/>
            <a:ext cx="79253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Проверим не отрицательность правой части:                   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04320" y="3749052"/>
            <a:ext cx="53695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неравенство решений не имеет.</a:t>
            </a:r>
          </a:p>
        </p:txBody>
      </p:sp>
    </p:spTree>
    <p:extLst>
      <p:ext uri="{BB962C8B-B14F-4D97-AF65-F5344CB8AC3E}">
        <p14:creationId xmlns:p14="http://schemas.microsoft.com/office/powerpoint/2010/main" val="299500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50" y="156049"/>
            <a:ext cx="7061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четности функции 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1025295" y="805853"/>
            <a:ext cx="865493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при каком-нибудь значении параметра 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  <a:endParaRPr lang="ru-RU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  <p:graphicFrame>
        <p:nvGraphicFramePr>
          <p:cNvPr id="8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368086"/>
              </p:ext>
            </p:extLst>
          </p:nvPr>
        </p:nvGraphicFramePr>
        <p:xfrm>
          <a:off x="3022030" y="1280744"/>
          <a:ext cx="3505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3" imgW="1790700" imgH="228600" progId="Equation.DSMT4">
                  <p:embed/>
                </p:oleObj>
              </mc:Choice>
              <mc:Fallback>
                <p:oleObj name="Equation" r:id="rId3" imgW="179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030" y="1280744"/>
                        <a:ext cx="3505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950615" y="2524596"/>
            <a:ext cx="108005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при замене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–</a:t>
            </a:r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данное уравнение не изменится, то множество его корней вместе с каждым корнем содержит противоположный корень. Следовательно, уравнение имеет четное число корней, отличных от нуля. Проверка показывает, что 0 – корень, значит, данное уравнение имеет нечетное число корней.</a:t>
            </a:r>
          </a:p>
        </p:txBody>
      </p:sp>
      <p:sp>
        <p:nvSpPr>
          <p:cNvPr id="85" name="Rectangle 7"/>
          <p:cNvSpPr>
            <a:spLocks noChangeArrowheads="1"/>
          </p:cNvSpPr>
          <p:nvPr/>
        </p:nvSpPr>
        <p:spPr bwMode="auto">
          <a:xfrm>
            <a:off x="6599657" y="1265061"/>
            <a:ext cx="51515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нечетное число корней?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1025295" y="1933698"/>
            <a:ext cx="16819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>
            <a:off x="1791634" y="5439969"/>
            <a:ext cx="2982996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 может.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32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6" grpId="0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604" y="297613"/>
            <a:ext cx="11597489" cy="681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ли при каком-нибудь значении 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уравнение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ru-RU" sz="2800" b="1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3аx</a:t>
            </a:r>
            <a:r>
              <a:rPr lang="ru-RU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+ 4x</a:t>
            </a:r>
            <a:r>
              <a:rPr lang="ru-RU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аx</a:t>
            </a:r>
            <a:r>
              <a:rPr lang="ru-RU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иметь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корней? 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2х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3ах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+ 4х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ах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функция четная, поэтому, если x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корень данного уравнения,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 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является корнем данного уравнения.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 не является корнем данного уравнения (0 ≠ 5). Следовательно, число корней у этого уравнения при любом действительном а четно, поэтому 5 корней оно иметь не может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не может.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909638" y="836612"/>
            <a:ext cx="10425112" cy="45926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основных критериев обученности сегодня — это результаты ЦЭ. Но для того, чтобы успешно справиться с заданиями, предлагающимися на ЦЭ, школьной программы недостаточно. Необходимы дополнительные материалы.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2575"/>
            <a:ext cx="10515600" cy="97087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Clr>
                <a:schemeClr val="accent6">
                  <a:lumMod val="50000"/>
                </a:schemeClr>
              </a:buClr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сборников ЦТ, часть «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7818" y="1073444"/>
                <a:ext cx="11778558" cy="55853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2007г. ЦТ, В</a:t>
                </a:r>
                <a:r>
                  <a:rPr lang="en-US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сумму наименьшего и наибольшего целых решений неравенства</a:t>
                </a:r>
                <a:endParaRPr 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200" b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𝐬𝐢𝐧</m:t>
                                </m:r>
                              </m:e>
                              <m:sup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𝟔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</m:e>
                        </m:func>
                        <m:r>
                          <a:rPr lang="ru-RU" sz="22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𝐜𝐨𝐬</m:t>
                                </m:r>
                              </m:e>
                              <m:sup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</m:e>
                        </m:func>
                        <m:r>
                          <a:rPr lang="ru-RU" sz="2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1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𝟐𝟕</m:t>
                                </m:r>
                              </m:num>
                              <m:den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𝟐𝟐</m:t>
                                </m:r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den>
                            </m:f>
                          </m:e>
                        </m:func>
                      </m:sup>
                    </m:sSup>
                    <m:r>
                      <a:rPr lang="ru-RU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ru-RU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</m:t>
                        </m:r>
                      </m:e>
                    </m:rad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Ответ : 16</a:t>
                </a:r>
              </a:p>
              <a:p>
                <a:pPr marL="0" indent="0">
                  <a:buNone/>
                </a:pP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</a:t>
                </a:r>
                <a:r>
                  <a:rPr lang="ru-RU" sz="22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ЦТ, 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сумму корней уравнения(или корень, если он единственный)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ru-RU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func>
                      <m:funcPr>
                        <m:ctrlP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ru-RU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𝟕</m:t>
                                </m:r>
                              </m:num>
                              <m:den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den>
                            </m:f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𝟕</m:t>
                                </m:r>
                              </m:den>
                            </m:f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𝟏𝟓</m:t>
                            </m:r>
                          </m:sup>
                        </m:sSup>
                      </m:e>
                    </m:func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𝟏𝟗</m:t>
                    </m:r>
                    <m:r>
                      <a:rPr lang="ru-RU" sz="2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Ответ : 7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2009г</a:t>
                </a:r>
                <a:r>
                  <a:rPr lang="ru-RU" sz="22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ЦТ, 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В12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сумму корней уравнения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𝐥𝐨𝐠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ru-RU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𝟗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func>
                          <m:func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2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𝝅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|−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2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2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200" b="1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200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1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en-US" sz="2200" b="1" i="1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a:rPr lang="en-US" sz="2200" b="1" i="0" smtClean="0"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𝐜𝐨𝐬</m:t>
                                            </m:r>
                                          </m:fNam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22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2200" b="1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𝝅</m:t>
                                                </m:r>
                                                <m:r>
                                                  <a:rPr lang="en-US" sz="2200" b="1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𝒙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2200" b="1" i="1" smtClean="0">
                                                    <a:latin typeface="Cambria Math" panose="02040503050406030204" pitchFamily="18" charset="0"/>
                                                    <a:cs typeface="Times New Roman" panose="02020603050405020304" pitchFamily="18" charset="0"/>
                                                  </a:rPr>
                                                  <m:t>𝟑</m:t>
                                                </m:r>
                                              </m:den>
                                            </m:f>
                                          </m:e>
                                        </m:func>
                                      </m:den>
                                    </m:f>
                                  </m:e>
                                </m:d>
                              </m:e>
                            </m:rad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Ответ : 51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818" y="1073444"/>
                <a:ext cx="11778558" cy="5585379"/>
              </a:xfrm>
              <a:blipFill rotWithShape="0">
                <a:blip r:embed="rId2"/>
                <a:stretch>
                  <a:fillRect l="-673" t="-1310" r="-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1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0040" y="71718"/>
                <a:ext cx="11684855" cy="661879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2011г</a:t>
                </a:r>
                <a:r>
                  <a:rPr lang="ru-RU" sz="22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ЦТ, В11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целых решений неравенства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e>
                      <m:sup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х+</m:t>
                        </m:r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sup>
                    </m:sSup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𝟐𝟓</m:t>
                            </m:r>
                          </m:sub>
                        </m:sSub>
                      </m:fName>
                      <m:e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𝟏𝟑</m:t>
                        </m:r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−х)</m:t>
                        </m:r>
                      </m:e>
                    </m:func>
                    <m:r>
                      <a:rPr lang="en-US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sz="22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равно… .   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: 15</a:t>
                </a:r>
              </a:p>
              <a:p>
                <a:pPr marL="0" indent="0">
                  <a:buNone/>
                </a:pPr>
                <a:endParaRPr lang="ru-RU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2014г</a:t>
                </a:r>
                <a:r>
                  <a:rPr lang="ru-RU" sz="22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ЦТ, 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В8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количество корней уравнения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2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</m:func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d>
                      <m:dPr>
                        <m:begChr m:val="|"/>
                        <m:endChr m:val="|"/>
                        <m:ctrlPr>
                          <a:rPr lang="ru-RU" sz="22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2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200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ru-RU" sz="2200" b="1" i="0" dirty="0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ru-RU" sz="2200" b="1" i="1" dirty="0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den>
                        </m:f>
                      </m:e>
                    </m:d>
                  </m:oMath>
                </a14:m>
                <a:endParaRPr lang="ru-RU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: 12</a:t>
                </a:r>
              </a:p>
              <a:p>
                <a:pPr marL="0" indent="0">
                  <a:buNone/>
                </a:pPr>
                <a:endParaRPr lang="ru-RU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2019г</a:t>
                </a:r>
                <a:r>
                  <a:rPr lang="ru-RU" sz="2200" b="1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ЦТ, </a:t>
                </a:r>
                <a:r>
                  <a:rPr lang="ru-RU" sz="2200" b="1" dirty="0" smtClean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В9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увеличенную в 9 раз сумму квадратов корней уравнения</a:t>
                </a: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g>
                      <m:e>
                        <m:sSup>
                          <m:sSupPr>
                            <m:ctrlP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𝟕</m:t>
                            </m:r>
                          </m:e>
                          <m:sup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200" b="1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х+</m:t>
                            </m:r>
                            <m:r>
                              <a:rPr lang="ru-RU" sz="22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p>
                        </m:sSup>
                      </m:e>
                    </m:rad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2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22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22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𝟖</m:t>
                                </m:r>
                                <m:r>
                                  <a:rPr lang="ru-RU" sz="22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ru-RU" sz="22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22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2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𝟕</m:t>
                                    </m:r>
                                  </m:e>
                                </m:rad>
                              </m:e>
                            </m:rad>
                            <m:r>
                              <a:rPr lang="ru-RU" sz="22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 sz="22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ru-RU" sz="2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ru-RU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: 43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200" b="1" dirty="0"/>
              </a:p>
            </p:txBody>
          </p:sp>
        </mc:Choice>
        <mc:Fallback xmlns="">
          <p:sp>
            <p:nvSpPr>
              <p:cNvPr id="13" name="Объект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0040" y="71718"/>
                <a:ext cx="11684855" cy="6618793"/>
              </a:xfrm>
              <a:blipFill rotWithShape="0">
                <a:blip r:embed="rId2"/>
                <a:stretch>
                  <a:fillRect l="-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5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268586" y="199176"/>
            <a:ext cx="11923414" cy="62831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Функциональный метод используется: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 обосновании классических методов решения уравнений и неравенств (теорем равносильности, методов интервалов);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используется для решения задач, которые другими методами решить нельзя;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некоторые задачи можно решить разными способами, но более рациональным методом является функциональный;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при решении уравнений и неравенств, которые являются математической моделью других задач: нахождение области определения, множества значений функций, нахождение интервалов монотонности.</a:t>
            </a:r>
          </a:p>
          <a:p>
            <a:pPr marL="609600" indent="-609600">
              <a:buFont typeface="Wingdings" panose="05000000000000000000" pitchFamily="2" charset="2"/>
              <a:buChar char="ь"/>
              <a:defRPr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ь"/>
              <a:defRPr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5634" y="279918"/>
            <a:ext cx="4851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Метод мажорант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638" y="892799"/>
            <a:ext cx="81812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Применим для задач в которых множества значений левой и правой частей уравнения или неравенства имеют единственную общую точку, являющуюся наибольшим значением для одной части и наименьшим для другой. Эту ситуацию хорошо иллюстрирует график.</a:t>
            </a:r>
            <a:r>
              <a:rPr lang="ru-RU" alt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alt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 </a:t>
            </a:r>
            <a:endParaRPr lang="ru-RU" alt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10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/>
          <a:stretch>
            <a:fillRect/>
          </a:stretch>
        </p:blipFill>
        <p:spPr bwMode="auto">
          <a:xfrm>
            <a:off x="8397552" y="892799"/>
            <a:ext cx="2850471" cy="338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5739" y="3672046"/>
            <a:ext cx="5259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начинать решать такие задачи?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638" y="4412401"/>
            <a:ext cx="68850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уравнение или неравенство к виду </a:t>
            </a:r>
            <a:r>
              <a:rPr lang="ru-RU" alt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ru-RU" altLang="ru-RU" sz="2000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2637" y="4885879"/>
            <a:ext cx="7100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alt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оценку обеих частей. Если существует число М, </a:t>
            </a:r>
          </a:p>
          <a:p>
            <a:pPr>
              <a:lnSpc>
                <a:spcPct val="120000"/>
              </a:lnSpc>
            </a:pPr>
            <a:r>
              <a:rPr lang="ru-RU" alt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области значений такое что                                       </a:t>
            </a:r>
            <a:r>
              <a:rPr lang="ru-RU" alt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</a:p>
        </p:txBody>
      </p:sp>
      <p:graphicFrame>
        <p:nvGraphicFramePr>
          <p:cNvPr id="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92108"/>
              </p:ext>
            </p:extLst>
          </p:nvPr>
        </p:nvGraphicFramePr>
        <p:xfrm>
          <a:off x="3817204" y="5326346"/>
          <a:ext cx="2401019" cy="390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4" imgW="1523339" imgH="215806" progId="Equation.DSMT4">
                  <p:embed/>
                </p:oleObj>
              </mc:Choice>
              <mc:Fallback>
                <p:oleObj name="Equation" r:id="rId4" imgW="1523339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204" y="5326346"/>
                        <a:ext cx="2401019" cy="3901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637" y="6033223"/>
            <a:ext cx="3451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систему уравнений:</a:t>
            </a:r>
          </a:p>
        </p:txBody>
      </p:sp>
      <p:graphicFrame>
        <p:nvGraphicFramePr>
          <p:cNvPr id="1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769614"/>
              </p:ext>
            </p:extLst>
          </p:nvPr>
        </p:nvGraphicFramePr>
        <p:xfrm>
          <a:off x="3554031" y="5863390"/>
          <a:ext cx="13557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6" imgW="800100" imgH="457200" progId="Equation.DSMT4">
                  <p:embed/>
                </p:oleObj>
              </mc:Choice>
              <mc:Fallback>
                <p:oleObj name="Equation" r:id="rId6" imgW="8001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031" y="5863390"/>
                        <a:ext cx="13557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49"/>
          <p:cNvSpPr>
            <a:spLocks noChangeArrowheads="1"/>
          </p:cNvSpPr>
          <p:nvPr/>
        </p:nvSpPr>
        <p:spPr bwMode="auto">
          <a:xfrm flipH="1">
            <a:off x="7168686" y="4427449"/>
            <a:ext cx="527050" cy="916859"/>
          </a:xfrm>
          <a:prstGeom prst="curvedRightArrow">
            <a:avLst>
              <a:gd name="adj1" fmla="val 51004"/>
              <a:gd name="adj2" fmla="val 95632"/>
              <a:gd name="adj3" fmla="val 41595"/>
            </a:avLst>
          </a:prstGeom>
          <a:gradFill rotWithShape="1">
            <a:gsLst>
              <a:gs pos="0">
                <a:srgbClr val="E8C5FF"/>
              </a:gs>
              <a:gs pos="50000">
                <a:srgbClr val="FFFFFF"/>
              </a:gs>
              <a:gs pos="100000">
                <a:srgbClr val="E8C5FF"/>
              </a:gs>
            </a:gsLst>
            <a:lin ang="0" scaled="1"/>
          </a:gradFill>
          <a:ln w="28575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" name="AutoShape 49"/>
          <p:cNvSpPr>
            <a:spLocks noChangeArrowheads="1"/>
          </p:cNvSpPr>
          <p:nvPr/>
        </p:nvSpPr>
        <p:spPr bwMode="auto">
          <a:xfrm flipH="1">
            <a:off x="7268598" y="5344308"/>
            <a:ext cx="527050" cy="1089025"/>
          </a:xfrm>
          <a:prstGeom prst="curvedRightArrow">
            <a:avLst>
              <a:gd name="adj1" fmla="val 51004"/>
              <a:gd name="adj2" fmla="val 95632"/>
              <a:gd name="adj3" fmla="val 41595"/>
            </a:avLst>
          </a:prstGeom>
          <a:gradFill rotWithShape="1">
            <a:gsLst>
              <a:gs pos="0">
                <a:srgbClr val="E8C5FF"/>
              </a:gs>
              <a:gs pos="50000">
                <a:srgbClr val="FFFFFF"/>
              </a:gs>
              <a:gs pos="100000">
                <a:srgbClr val="E8C5FF"/>
              </a:gs>
            </a:gsLst>
            <a:lin ang="0" scaled="1"/>
          </a:gradFill>
          <a:ln w="28575">
            <a:solidFill>
              <a:srgbClr val="CC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1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613736"/>
              </p:ext>
            </p:extLst>
          </p:nvPr>
        </p:nvGraphicFramePr>
        <p:xfrm>
          <a:off x="5422412" y="4380496"/>
          <a:ext cx="16557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8" imgW="812447" imgH="215806" progId="Equation.DSMT4">
                  <p:embed/>
                </p:oleObj>
              </mc:Choice>
              <mc:Fallback>
                <p:oleObj name="Equation" r:id="rId8" imgW="81244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412" y="4380496"/>
                        <a:ext cx="16557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0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1035050" y="5979015"/>
            <a:ext cx="1984376" cy="477838"/>
            <a:chOff x="657" y="2993"/>
            <a:chExt cx="1250" cy="301"/>
          </a:xfrm>
        </p:grpSpPr>
        <p:graphicFrame>
          <p:nvGraphicFramePr>
            <p:cNvPr id="36" name="Object 9"/>
            <p:cNvGraphicFramePr>
              <a:graphicFrameLocks noChangeAspect="1"/>
            </p:cNvGraphicFramePr>
            <p:nvPr/>
          </p:nvGraphicFramePr>
          <p:xfrm>
            <a:off x="1429" y="3067"/>
            <a:ext cx="22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" name="Equation" r:id="rId3" imgW="190417" imgH="190417" progId="Equation.DSMT4">
                    <p:embed/>
                  </p:oleObj>
                </mc:Choice>
                <mc:Fallback>
                  <p:oleObj name="Equation" r:id="rId3" imgW="190417" imgH="19041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3067"/>
                          <a:ext cx="227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657" y="2993"/>
              <a:ext cx="125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Ответ:         .</a:t>
              </a: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971550" y="5469912"/>
            <a:ext cx="4815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удовлетворяет второму уравнению.</a:t>
            </a: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70236"/>
              </p:ext>
            </p:extLst>
          </p:nvPr>
        </p:nvGraphicFramePr>
        <p:xfrm>
          <a:off x="1085850" y="3933825"/>
          <a:ext cx="3001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5" imgW="1778000" imgH="558800" progId="Equation.DSMT4">
                  <p:embed/>
                </p:oleObj>
              </mc:Choice>
              <mc:Fallback>
                <p:oleObj name="Equation" r:id="rId5" imgW="17780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933825"/>
                        <a:ext cx="3001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23"/>
          <p:cNvGrpSpPr>
            <a:grpSpLocks/>
          </p:cNvGrpSpPr>
          <p:nvPr/>
        </p:nvGrpSpPr>
        <p:grpSpPr bwMode="auto">
          <a:xfrm>
            <a:off x="1054101" y="404813"/>
            <a:ext cx="7005638" cy="708025"/>
            <a:chOff x="664" y="300"/>
            <a:chExt cx="4413" cy="446"/>
          </a:xfrm>
        </p:grpSpPr>
        <p:graphicFrame>
          <p:nvGraphicFramePr>
            <p:cNvPr id="41" name="Object 13"/>
            <p:cNvGraphicFramePr>
              <a:graphicFrameLocks noChangeAspect="1"/>
            </p:cNvGraphicFramePr>
            <p:nvPr/>
          </p:nvGraphicFramePr>
          <p:xfrm>
            <a:off x="3360" y="300"/>
            <a:ext cx="1717" cy="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5" name="Equation" r:id="rId7" imgW="1282700" imgH="330200" progId="Equation.DSMT4">
                    <p:embed/>
                  </p:oleObj>
                </mc:Choice>
                <mc:Fallback>
                  <p:oleObj name="Equation" r:id="rId7" imgW="1282700" imgH="330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300"/>
                          <a:ext cx="1717" cy="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664" y="325"/>
              <a:ext cx="315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8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Пример 1.</a:t>
              </a: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Решите уравнение</a:t>
              </a:r>
              <a:r>
                <a:rPr lang="ru-RU" alt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979327" y="1300168"/>
            <a:ext cx="5699445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Оценим обе части уравнения. </a:t>
            </a:r>
          </a:p>
          <a:p>
            <a:pPr algn="just">
              <a:lnSpc>
                <a:spcPct val="110000"/>
              </a:lnSpc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всех значениях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верны неравенства: 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961103" y="3355330"/>
            <a:ext cx="76821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данное уравнение равносильно системе: </a:t>
            </a:r>
          </a:p>
        </p:txBody>
      </p:sp>
      <p:grpSp>
        <p:nvGrpSpPr>
          <p:cNvPr id="45" name="Group 24"/>
          <p:cNvGrpSpPr>
            <a:grpSpLocks/>
          </p:cNvGrpSpPr>
          <p:nvPr/>
        </p:nvGrpSpPr>
        <p:grpSpPr bwMode="auto">
          <a:xfrm>
            <a:off x="900113" y="4878392"/>
            <a:ext cx="8374063" cy="498476"/>
            <a:chOff x="612" y="2340"/>
            <a:chExt cx="5275" cy="314"/>
          </a:xfrm>
        </p:grpSpPr>
        <p:graphicFrame>
          <p:nvGraphicFramePr>
            <p:cNvPr id="4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345182"/>
                </p:ext>
              </p:extLst>
            </p:nvPr>
          </p:nvGraphicFramePr>
          <p:xfrm>
            <a:off x="4524" y="2367"/>
            <a:ext cx="506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" name="Equation" r:id="rId9" imgW="355138" imgH="177569" progId="Equation.DSMT4">
                    <p:embed/>
                  </p:oleObj>
                </mc:Choice>
                <mc:Fallback>
                  <p:oleObj name="Equation" r:id="rId9" imgW="355138" imgH="17756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4" y="2367"/>
                          <a:ext cx="506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17"/>
            <p:cNvSpPr>
              <a:spLocks noChangeArrowheads="1"/>
            </p:cNvSpPr>
            <p:nvPr/>
          </p:nvSpPr>
          <p:spPr bwMode="auto">
            <a:xfrm>
              <a:off x="612" y="2340"/>
              <a:ext cx="5275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Последняя система не имеет решений, так как           не</a:t>
              </a:r>
            </a:p>
          </p:txBody>
        </p:sp>
      </p:grpSp>
      <p:grpSp>
        <p:nvGrpSpPr>
          <p:cNvPr id="51" name="Group 36"/>
          <p:cNvGrpSpPr>
            <a:grpSpLocks/>
          </p:cNvGrpSpPr>
          <p:nvPr/>
        </p:nvGrpSpPr>
        <p:grpSpPr bwMode="auto">
          <a:xfrm>
            <a:off x="1042988" y="2205038"/>
            <a:ext cx="6985000" cy="484187"/>
            <a:chOff x="657" y="1389"/>
            <a:chExt cx="4400" cy="305"/>
          </a:xfrm>
        </p:grpSpPr>
        <p:graphicFrame>
          <p:nvGraphicFramePr>
            <p:cNvPr id="52" name="Object 28"/>
            <p:cNvGraphicFramePr>
              <a:graphicFrameLocks noChangeAspect="1"/>
            </p:cNvGraphicFramePr>
            <p:nvPr/>
          </p:nvGraphicFramePr>
          <p:xfrm>
            <a:off x="657" y="1403"/>
            <a:ext cx="1245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7" name="Equation" r:id="rId11" imgW="977900" imgH="279400" progId="Equation.DSMT4">
                    <p:embed/>
                  </p:oleObj>
                </mc:Choice>
                <mc:Fallback>
                  <p:oleObj name="Equation" r:id="rId11" imgW="977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403"/>
                          <a:ext cx="1245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 Box 29"/>
            <p:cNvSpPr txBox="1">
              <a:spLocks noChangeArrowheads="1"/>
            </p:cNvSpPr>
            <p:nvPr/>
          </p:nvSpPr>
          <p:spPr bwMode="auto">
            <a:xfrm>
              <a:off x="2023" y="1389"/>
              <a:ext cx="2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</a:p>
          </p:txBody>
        </p:sp>
        <p:graphicFrame>
          <p:nvGraphicFramePr>
            <p:cNvPr id="54" name="Object 30"/>
            <p:cNvGraphicFramePr>
              <a:graphicFrameLocks noChangeAspect="1"/>
            </p:cNvGraphicFramePr>
            <p:nvPr/>
          </p:nvGraphicFramePr>
          <p:xfrm>
            <a:off x="2360" y="1412"/>
            <a:ext cx="2697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8" name="Equation" r:id="rId13" imgW="2247900" imgH="266700" progId="Equation.DSMT4">
                    <p:embed/>
                  </p:oleObj>
                </mc:Choice>
                <mc:Fallback>
                  <p:oleObj name="Equation" r:id="rId13" imgW="2247900" imgH="266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0" y="1412"/>
                          <a:ext cx="2697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971550" y="2636838"/>
            <a:ext cx="7704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получили, что левая часть уравнения не меньше 1, а правая часть – не больше 1.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9763" y="5468938"/>
              <a:ext cx="1587" cy="1587"/>
            </p14:xfrm>
          </p:contentPart>
        </mc:Choice>
        <mc:Fallback xmlns="">
          <p:pic>
            <p:nvPicPr>
              <p:cNvPr id="5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138501" y="5427676"/>
                <a:ext cx="84111" cy="8411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6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пр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714" y="373225"/>
            <a:ext cx="8474916" cy="601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7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594084"/>
              </p:ext>
            </p:extLst>
          </p:nvPr>
        </p:nvGraphicFramePr>
        <p:xfrm>
          <a:off x="1181100" y="2693988"/>
          <a:ext cx="29591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3" imgW="1726451" imgH="583947" progId="Equation.DSMT4">
                  <p:embed/>
                </p:oleObj>
              </mc:Choice>
              <mc:Fallback>
                <p:oleObj name="Equation" r:id="rId3" imgW="1726451" imgH="58394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693988"/>
                        <a:ext cx="29591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38181" y="276406"/>
            <a:ext cx="57238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2. Решить уравнение 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42988" y="1182688"/>
            <a:ext cx="6696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r>
              <a:rPr lang="ru-RU" altLang="ru-RU" sz="2800">
                <a:latin typeface="Times New Roman" pitchFamily="18" charset="0"/>
                <a:cs typeface="Times New Roman" panose="02020603050405020304" pitchFamily="18" charset="0"/>
              </a:rPr>
              <a:t>Оценим обе части уравнения</a:t>
            </a:r>
            <a:r>
              <a:rPr lang="ru-RU" altLang="ru-RU" sz="2800" i="1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" name="Group 2049"/>
          <p:cNvGrpSpPr>
            <a:grpSpLocks/>
          </p:cNvGrpSpPr>
          <p:nvPr/>
        </p:nvGrpSpPr>
        <p:grpSpPr bwMode="auto">
          <a:xfrm>
            <a:off x="968375" y="1736725"/>
            <a:ext cx="7961313" cy="471488"/>
            <a:chOff x="610" y="967"/>
            <a:chExt cx="5015" cy="297"/>
          </a:xfrm>
        </p:grpSpPr>
        <p:graphicFrame>
          <p:nvGraphicFramePr>
            <p:cNvPr id="7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7940417"/>
                </p:ext>
              </p:extLst>
            </p:nvPr>
          </p:nvGraphicFramePr>
          <p:xfrm>
            <a:off x="4057" y="1005"/>
            <a:ext cx="1568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3" name="Equation" r:id="rId5" imgW="1155199" imgH="215806" progId="Equation.DSMT4">
                    <p:embed/>
                  </p:oleObj>
                </mc:Choice>
                <mc:Fallback>
                  <p:oleObj name="Equation" r:id="rId5" imgW="1155199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" y="1005"/>
                          <a:ext cx="1568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610" y="967"/>
              <a:ext cx="36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всех значениях </a:t>
              </a:r>
              <a:r>
                <a:rPr lang="ru-RU" altLang="ru-RU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верны неравенства</a:t>
              </a:r>
            </a:p>
          </p:txBody>
        </p:sp>
      </p:grp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974725" y="2086124"/>
            <a:ext cx="7605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данное уравнение равносильно системе: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971550" y="3716338"/>
            <a:ext cx="3529013" cy="17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 второе уравнение обращается в  верное равенство, значит,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ru-RU" altLang="ru-RU" sz="24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х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0  корень уравнения.</a:t>
            </a:r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1042988" y="5373688"/>
            <a:ext cx="28082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= 0.</a:t>
            </a:r>
          </a:p>
        </p:txBody>
      </p:sp>
      <p:graphicFrame>
        <p:nvGraphicFramePr>
          <p:cNvPr id="1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518697"/>
              </p:ext>
            </p:extLst>
          </p:nvPr>
        </p:nvGraphicFramePr>
        <p:xfrm>
          <a:off x="6587331" y="241944"/>
          <a:ext cx="2303463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7" imgW="761669" imgH="215806" progId="Equation.DSMT4">
                  <p:embed/>
                </p:oleObj>
              </mc:Choice>
              <mc:Fallback>
                <p:oleObj name="Equation" r:id="rId7" imgW="761669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331" y="241944"/>
                        <a:ext cx="2303463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0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t="1300" b="13278"/>
          <a:stretch>
            <a:fillRect/>
          </a:stretch>
        </p:blipFill>
        <p:spPr bwMode="auto">
          <a:xfrm>
            <a:off x="5075854" y="2494980"/>
            <a:ext cx="6693976" cy="423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9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8150" y="214313"/>
            <a:ext cx="9620250" cy="7762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уравнение:     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x+sin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9x=2.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42950" y="1304925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485900"/>
            <a:ext cx="14144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5900"/>
            <a:ext cx="15859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14525"/>
            <a:ext cx="16525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771775"/>
            <a:ext cx="21907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774281"/>
            <a:ext cx="21907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6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145" y="32811"/>
            <a:ext cx="995921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alt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свойства ограниченности функции для нахождения её наибольшего значения</a:t>
            </a:r>
            <a:endParaRPr lang="ru-RU" alt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139449"/>
              </p:ext>
            </p:extLst>
          </p:nvPr>
        </p:nvGraphicFramePr>
        <p:xfrm>
          <a:off x="8105479" y="1241870"/>
          <a:ext cx="3457194" cy="535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Equation" r:id="rId3" imgW="1511300" imgH="279400" progId="Equation.DSMT4">
                  <p:embed/>
                </p:oleObj>
              </mc:Choice>
              <mc:Fallback>
                <p:oleObj name="Equation" r:id="rId3" imgW="15113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479" y="1241870"/>
                        <a:ext cx="3457194" cy="535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44384" y="2150193"/>
            <a:ext cx="9288495" cy="1310578"/>
            <a:chOff x="657" y="1740"/>
            <a:chExt cx="4808" cy="668"/>
          </a:xfrm>
        </p:grpSpPr>
        <p:sp>
          <p:nvSpPr>
            <p:cNvPr id="5" name="Rectangle 13"/>
            <p:cNvSpPr>
              <a:spLocks noChangeArrowheads="1"/>
            </p:cNvSpPr>
            <p:nvPr/>
          </p:nvSpPr>
          <p:spPr bwMode="auto">
            <a:xfrm>
              <a:off x="657" y="1740"/>
              <a:ext cx="4808" cy="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10000"/>
                </a:lnSpc>
              </a:pP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Данная функция принимает наибольшее значение тогда и только тогда, когда наибольшее значение принимает функция, стоящая в показателе степени: </a:t>
              </a:r>
            </a:p>
          </p:txBody>
        </p:sp>
        <p:graphicFrame>
          <p:nvGraphicFramePr>
            <p:cNvPr id="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530718"/>
                </p:ext>
              </p:extLst>
            </p:nvPr>
          </p:nvGraphicFramePr>
          <p:xfrm>
            <a:off x="2164" y="2146"/>
            <a:ext cx="1678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7" name="Equation" r:id="rId5" imgW="1688367" imgH="215806" progId="Equation.DSMT4">
                    <p:embed/>
                  </p:oleObj>
                </mc:Choice>
                <mc:Fallback>
                  <p:oleObj name="Equation" r:id="rId5" imgW="1688367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4" y="2146"/>
                          <a:ext cx="1678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93854" y="1241870"/>
            <a:ext cx="9377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  наибольшее   целое    значение     функции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66777" y="3556986"/>
            <a:ext cx="7062967" cy="476753"/>
            <a:chOff x="675" y="2438"/>
            <a:chExt cx="3656" cy="243"/>
          </a:xfrm>
        </p:grpSpPr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1927" y="2442"/>
            <a:ext cx="240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8" name="Equation" r:id="rId7" imgW="2387600" imgH="241300" progId="Equation.DSMT4">
                    <p:embed/>
                  </p:oleObj>
                </mc:Choice>
                <mc:Fallback>
                  <p:oleObj name="Equation" r:id="rId7" imgW="23876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442"/>
                          <a:ext cx="2404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75" y="2438"/>
              <a:ext cx="1246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Преобразуем её: </a:t>
              </a: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672115" y="4110151"/>
            <a:ext cx="9671008" cy="1006478"/>
            <a:chOff x="438" y="2687"/>
            <a:chExt cx="5006" cy="513"/>
          </a:xfrm>
        </p:grpSpPr>
        <p:graphicFrame>
          <p:nvGraphicFramePr>
            <p:cNvPr id="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55358"/>
                </p:ext>
              </p:extLst>
            </p:nvPr>
          </p:nvGraphicFramePr>
          <p:xfrm>
            <a:off x="1053" y="2701"/>
            <a:ext cx="727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59" name="Equation" r:id="rId9" imgW="723586" imgH="241195" progId="Equation.DSMT4">
                    <p:embed/>
                  </p:oleObj>
                </mc:Choice>
                <mc:Fallback>
                  <p:oleObj name="Equation" r:id="rId9" imgW="723586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3" y="2701"/>
                          <a:ext cx="727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3738294"/>
                </p:ext>
              </p:extLst>
            </p:nvPr>
          </p:nvGraphicFramePr>
          <p:xfrm>
            <a:off x="4446" y="2695"/>
            <a:ext cx="99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60" name="Equation" r:id="rId11" imgW="1040948" imgH="215806" progId="Equation.DSMT4">
                    <p:embed/>
                  </p:oleObj>
                </mc:Choice>
                <mc:Fallback>
                  <p:oleObj name="Equation" r:id="rId11" imgW="1040948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6" y="2695"/>
                          <a:ext cx="99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38" y="2696"/>
              <a:ext cx="638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287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 как 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923" y="2687"/>
              <a:ext cx="2462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 наибольшее значение функции 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87" y="2965"/>
              <a:ext cx="4815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равно </a:t>
              </a: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ru-RU" alt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Следовательно</a:t>
              </a: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наибольшее значение исходной функции 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850637" y="5134285"/>
            <a:ext cx="9015539" cy="633709"/>
            <a:chOff x="748" y="3243"/>
            <a:chExt cx="3123" cy="323"/>
          </a:xfrm>
        </p:grpSpPr>
        <p:graphicFrame>
          <p:nvGraphicFramePr>
            <p:cNvPr id="18" name="Object 6"/>
            <p:cNvGraphicFramePr>
              <a:graphicFrameLocks noChangeAspect="1"/>
            </p:cNvGraphicFramePr>
            <p:nvPr/>
          </p:nvGraphicFramePr>
          <p:xfrm>
            <a:off x="748" y="3259"/>
            <a:ext cx="1633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61" name="Equation" r:id="rId13" imgW="1485900" imgH="279400" progId="Equation.DSMT4">
                    <p:embed/>
                  </p:oleObj>
                </mc:Choice>
                <mc:Fallback>
                  <p:oleObj name="Equation" r:id="rId13" imgW="1485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259"/>
                          <a:ext cx="1633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0052793"/>
                </p:ext>
              </p:extLst>
            </p:nvPr>
          </p:nvGraphicFramePr>
          <p:xfrm>
            <a:off x="2972" y="3260"/>
            <a:ext cx="89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62" name="Equation" r:id="rId15" imgW="901309" imgH="215806" progId="Equation.DSMT4">
                    <p:embed/>
                  </p:oleObj>
                </mc:Choice>
                <mc:Fallback>
                  <p:oleObj name="Equation" r:id="rId15" imgW="901309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2" y="3260"/>
                          <a:ext cx="899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361" y="3243"/>
              <a:ext cx="532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ru-RU" altLang="ru-RU" sz="2400" dirty="0" smtClean="0">
                  <a:cs typeface="Times New Roman" panose="02020603050405020304" pitchFamily="18" charset="0"/>
                </a:rPr>
                <a:t>      </a:t>
              </a:r>
              <a:r>
                <a:rPr lang="ru-RU" alt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равно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endParaRPr lang="ru-RU" altLang="ru-RU" sz="2400" dirty="0"/>
            </a:p>
          </p:txBody>
        </p:sp>
      </p:grp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850637" y="5849765"/>
            <a:ext cx="19647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1250.</a:t>
            </a:r>
            <a:endParaRPr lang="ru-RU" alt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69760" y="1799525"/>
            <a:ext cx="1527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b="1" dirty="0">
                <a:latin typeface="Times New Roman" panose="02020603050405020304" pitchFamily="18" charset="0"/>
              </a:rPr>
              <a:t>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23541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973</Words>
  <Application>Microsoft Office PowerPoint</Application>
  <PresentationFormat>Широкоэкранный</PresentationFormat>
  <Paragraphs>150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Arial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Тема Office</vt:lpstr>
      <vt:lpstr>Equation</vt:lpstr>
      <vt:lpstr>Формула</vt:lpstr>
      <vt:lpstr> ПОДГОТОВКА К ЦЭ  ПРИМЕНЕНИЕ СВОЙСТВ ФУНКЦИЙ  К РЕШЕНИЮ УРАВНЕНИЙ И НЕРАВЕНСТВ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задач из сборников ЦТ, часть «B»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ЦЭ  ПРИМЕНЕНИЕ СВОЙСТВ ФУНКЦИЙ  К РЕШЕНИЮ УРАВНЕНИЙ И НЕРАВЕНСТВ</dc:title>
  <dc:creator>User</dc:creator>
  <cp:lastModifiedBy>User</cp:lastModifiedBy>
  <cp:revision>46</cp:revision>
  <dcterms:created xsi:type="dcterms:W3CDTF">2022-12-02T07:22:15Z</dcterms:created>
  <dcterms:modified xsi:type="dcterms:W3CDTF">2023-01-10T10:32:44Z</dcterms:modified>
</cp:coreProperties>
</file>