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56" r:id="rId2"/>
    <p:sldId id="284" r:id="rId3"/>
    <p:sldId id="294" r:id="rId4"/>
    <p:sldId id="264" r:id="rId5"/>
    <p:sldId id="265" r:id="rId6"/>
    <p:sldId id="260" r:id="rId7"/>
    <p:sldId id="270" r:id="rId8"/>
    <p:sldId id="297" r:id="rId9"/>
    <p:sldId id="272" r:id="rId10"/>
    <p:sldId id="279" r:id="rId11"/>
    <p:sldId id="280" r:id="rId12"/>
    <p:sldId id="281" r:id="rId13"/>
    <p:sldId id="302" r:id="rId14"/>
    <p:sldId id="303" r:id="rId15"/>
    <p:sldId id="304" r:id="rId16"/>
    <p:sldId id="274" r:id="rId17"/>
    <p:sldId id="275" r:id="rId18"/>
    <p:sldId id="276" r:id="rId19"/>
    <p:sldId id="277" r:id="rId20"/>
    <p:sldId id="291" r:id="rId21"/>
    <p:sldId id="296" r:id="rId22"/>
    <p:sldId id="288" r:id="rId23"/>
    <p:sldId id="285" r:id="rId24"/>
    <p:sldId id="286" r:id="rId25"/>
    <p:sldId id="290" r:id="rId26"/>
    <p:sldId id="293" r:id="rId27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Georgia" panose="020405020504050203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B8FF71"/>
    <a:srgbClr val="00FF00"/>
    <a:srgbClr val="FFF2E5"/>
    <a:srgbClr val="0000FF"/>
    <a:srgbClr val="97E4FF"/>
    <a:srgbClr val="01B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1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1.wmf"/><Relationship Id="rId4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1.wmf"/><Relationship Id="rId4" Type="http://schemas.openxmlformats.org/officeDocument/2006/relationships/image" Target="../media/image8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95.wmf"/><Relationship Id="rId2" Type="http://schemas.openxmlformats.org/officeDocument/2006/relationships/image" Target="../media/image91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6DF65AC-7E37-4C90-BB2F-651FB06A9E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248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84915D5-CA82-4BFB-A451-6758DEBBEA00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84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CC3D314-3ABC-464F-A505-8E3DFA67A5B2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04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0ABB345-4368-423A-9C6B-40B1853818DA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0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D8E8EFF-A07B-4281-96EC-B585BCEB418E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0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A65D8F1-65DF-4884-AE2A-5CF199394D3D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5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5D36658-8D76-433E-83D9-93CF6A24DB1C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76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B37ADD7-6AAB-4E87-B863-1F24F422F63F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8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749CF7F-C312-486F-9050-311A020F6D5F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1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298EFCE-4F12-4EF1-ACEC-FF436167E39B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4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5286E34-460E-479C-B3DA-5D6CC8773803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46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E03A6AC-C71C-46DD-8CB2-020C96A794C6}" type="slidenum">
              <a:rPr lang="ru-RU" altLang="ru-RU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2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08145-9226-4223-8DFE-0F6B8539E3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95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78C6A-875C-4A45-9602-C912C5E3A4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9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881EA-816B-498D-B21D-2E204790BE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111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79B5D-A6F6-482E-B430-CC1E62FD9A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89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C32A7-9EF3-4249-8E8F-82D4DE8D57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208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CBB80-9621-48B9-BF10-D6BA2FA05A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397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01E45-B38C-47D4-B7BE-BDAC0FC39C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9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96BFE-57E3-44D0-AC37-CA5877D627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15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6F74-7F07-4745-84AE-4F5262E643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447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6D0A0-9B1D-413C-BF33-66E73B62D1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546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058AA-E2EA-46B1-B0F9-F17C924563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9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ABF00-B819-4C3F-9291-C67CA3A02A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5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C9582-07D1-46AE-AEBE-D611A99BB6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42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B20A2-D18D-43B0-B73F-E079971BC6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29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8608E61-96E5-40D1-AC66-481D1FA34F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9.wmf"/><Relationship Id="rId5" Type="http://schemas.openxmlformats.org/officeDocument/2006/relationships/image" Target="../media/image47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5.wmf"/><Relationship Id="rId18" Type="http://schemas.openxmlformats.org/officeDocument/2006/relationships/image" Target="../media/image77.wmf"/><Relationship Id="rId3" Type="http://schemas.openxmlformats.org/officeDocument/2006/relationships/slide" Target="slide22.xml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9.vml"/><Relationship Id="rId6" Type="http://schemas.openxmlformats.org/officeDocument/2006/relationships/slide" Target="slide23.xml"/><Relationship Id="rId11" Type="http://schemas.openxmlformats.org/officeDocument/2006/relationships/image" Target="../media/image74.wmf"/><Relationship Id="rId5" Type="http://schemas.openxmlformats.org/officeDocument/2006/relationships/image" Target="../media/image72.wmf"/><Relationship Id="rId15" Type="http://schemas.openxmlformats.org/officeDocument/2006/relationships/oleObject" Target="../embeddings/oleObject78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4.bin"/><Relationship Id="rId9" Type="http://schemas.openxmlformats.org/officeDocument/2006/relationships/slide" Target="slide24.xml"/><Relationship Id="rId14" Type="http://schemas.openxmlformats.org/officeDocument/2006/relationships/slide" Target="slide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99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9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10" Type="http://schemas.openxmlformats.org/officeDocument/2006/relationships/image" Target="../media/image98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0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124744"/>
            <a:ext cx="8686800" cy="3096344"/>
          </a:xfrm>
          <a:solidFill>
            <a:srgbClr val="FFDBB7"/>
          </a:solidFill>
          <a:ln w="476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Решение логарифмических неравенств </a:t>
            </a:r>
            <a:b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339966"/>
                </a:solidFill>
                <a:latin typeface="Georgia" pitchFamily="18" charset="0"/>
              </a:rPr>
              <a:t>с помощью метода рационализации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404664"/>
            <a:ext cx="1324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11.01.2023</a:t>
            </a:r>
            <a:endParaRPr 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140200" y="1484313"/>
            <a:ext cx="1944688" cy="2730500"/>
          </a:xfrm>
          <a:prstGeom prst="rect">
            <a:avLst/>
          </a:prstGeom>
          <a:solidFill>
            <a:srgbClr val="99FF33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71687" name="Object 14"/>
          <p:cNvGraphicFramePr>
            <a:graphicFrameLocks noChangeAspect="1"/>
          </p:cNvGraphicFramePr>
          <p:nvPr/>
        </p:nvGraphicFramePr>
        <p:xfrm>
          <a:off x="393700" y="5060950"/>
          <a:ext cx="39624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Формула" r:id="rId4" imgW="1104900" imgH="241300" progId="Equation.3">
                  <p:embed/>
                </p:oleObj>
              </mc:Choice>
              <mc:Fallback>
                <p:oleObj name="Формула" r:id="rId4" imgW="11049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5060950"/>
                        <a:ext cx="39624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4567238" y="0"/>
          <a:ext cx="38925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Формула" r:id="rId6" imgW="850531" imgH="241195" progId="Equation.3">
                  <p:embed/>
                </p:oleObj>
              </mc:Choice>
              <mc:Fallback>
                <p:oleObj name="Формула" r:id="rId6" imgW="850531" imgH="24119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0"/>
                        <a:ext cx="389255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393700" y="1033463"/>
            <a:ext cx="3124200" cy="579437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 smtClean="0">
                <a:latin typeface="Times New Roman" panose="02020603050405020304" pitchFamily="18" charset="0"/>
              </a:rPr>
              <a:t>ОДЗ:</a:t>
            </a:r>
            <a:endParaRPr lang="ru-RU" altLang="ru-RU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1695" name="Object 16"/>
          <p:cNvGraphicFramePr>
            <a:graphicFrameLocks noChangeAspect="1"/>
          </p:cNvGraphicFramePr>
          <p:nvPr/>
        </p:nvGraphicFramePr>
        <p:xfrm>
          <a:off x="390525" y="1773238"/>
          <a:ext cx="2322513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Формула" r:id="rId8" imgW="762000" imgH="736600" progId="Equation.3">
                  <p:embed/>
                </p:oleObj>
              </mc:Choice>
              <mc:Fallback>
                <p:oleObj name="Формула" r:id="rId8" imgW="762000" imgH="736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773238"/>
                        <a:ext cx="2322513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6" name="Object 17"/>
          <p:cNvGraphicFramePr>
            <a:graphicFrameLocks noChangeAspect="1"/>
          </p:cNvGraphicFramePr>
          <p:nvPr/>
        </p:nvGraphicFramePr>
        <p:xfrm>
          <a:off x="376238" y="5876925"/>
          <a:ext cx="70802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Формула" r:id="rId10" imgW="1955800" imgH="241300" progId="Equation.3">
                  <p:embed/>
                </p:oleObj>
              </mc:Choice>
              <mc:Fallback>
                <p:oleObj name="Формула" r:id="rId10" imgW="1955800" imgH="241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876925"/>
                        <a:ext cx="70802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7" name="Object 18"/>
          <p:cNvGraphicFramePr>
            <a:graphicFrameLocks noChangeAspect="1"/>
          </p:cNvGraphicFramePr>
          <p:nvPr/>
        </p:nvGraphicFramePr>
        <p:xfrm>
          <a:off x="3779838" y="1322388"/>
          <a:ext cx="2520950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Формула" r:id="rId12" imgW="622300" imgH="1066800" progId="Equation.3">
                  <p:embed/>
                </p:oleObj>
              </mc:Choice>
              <mc:Fallback>
                <p:oleObj name="Формула" r:id="rId12" imgW="622300" imgH="1066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322388"/>
                        <a:ext cx="2520950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Прямоугольник 2"/>
          <p:cNvSpPr>
            <a:spLocks noChangeArrowheads="1"/>
          </p:cNvSpPr>
          <p:nvPr/>
        </p:nvSpPr>
        <p:spPr bwMode="auto">
          <a:xfrm>
            <a:off x="250825" y="371475"/>
            <a:ext cx="4316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/>
              <a:t>Решим неравенство: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390525" y="4214813"/>
          <a:ext cx="3086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Формула" r:id="rId14" imgW="888614" imgH="241195" progId="Equation.3">
                  <p:embed/>
                </p:oleObj>
              </mc:Choice>
              <mc:Fallback>
                <p:oleObj name="Формула" r:id="rId14" imgW="888614" imgH="241195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4214813"/>
                        <a:ext cx="30861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16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2835275" y="1865313"/>
            <a:ext cx="2133600" cy="533400"/>
          </a:xfrm>
          <a:prstGeom prst="rect">
            <a:avLst/>
          </a:prstGeom>
          <a:solidFill>
            <a:srgbClr val="FFCC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73731" name="Object 20"/>
          <p:cNvGraphicFramePr>
            <a:graphicFrameLocks noChangeAspect="1"/>
          </p:cNvGraphicFramePr>
          <p:nvPr/>
        </p:nvGraphicFramePr>
        <p:xfrm>
          <a:off x="0" y="1722438"/>
          <a:ext cx="607695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4" imgW="1905000" imgH="1117600" progId="Equation.3">
                  <p:embed/>
                </p:oleObj>
              </mc:Choice>
              <mc:Fallback>
                <p:oleObj name="Формула" r:id="rId4" imgW="1905000" imgH="1117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22438"/>
                        <a:ext cx="6076950" cy="357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5486400" y="609600"/>
            <a:ext cx="1600200" cy="609600"/>
          </a:xfrm>
          <a:prstGeom prst="rect">
            <a:avLst/>
          </a:prstGeom>
          <a:solidFill>
            <a:srgbClr val="FFCC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2133600" y="609600"/>
            <a:ext cx="685800" cy="609600"/>
          </a:xfrm>
          <a:prstGeom prst="rect">
            <a:avLst/>
          </a:prstGeom>
          <a:solidFill>
            <a:srgbClr val="FFCC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323850" y="1905000"/>
            <a:ext cx="1962150" cy="493713"/>
          </a:xfrm>
          <a:prstGeom prst="rect">
            <a:avLst/>
          </a:prstGeom>
          <a:solidFill>
            <a:srgbClr val="FF99CC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73733" name="Object 19"/>
          <p:cNvGraphicFramePr>
            <a:graphicFrameLocks noChangeAspect="1"/>
          </p:cNvGraphicFramePr>
          <p:nvPr/>
        </p:nvGraphicFramePr>
        <p:xfrm>
          <a:off x="3276600" y="3284538"/>
          <a:ext cx="5130800" cy="333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Формула" r:id="rId6" imgW="1651000" imgH="1117600" progId="Equation.3">
                  <p:embed/>
                </p:oleObj>
              </mc:Choice>
              <mc:Fallback>
                <p:oleObj name="Формула" r:id="rId6" imgW="1651000" imgH="1117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84538"/>
                        <a:ext cx="5130800" cy="333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1143000" y="990600"/>
            <a:ext cx="1066800" cy="4572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362200" y="1143000"/>
            <a:ext cx="762000" cy="579438"/>
          </a:xfrm>
          <a:prstGeom prst="rect">
            <a:avLst/>
          </a:prstGeom>
          <a:solidFill>
            <a:srgbClr val="FF0000">
              <a:alpha val="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H="1">
            <a:off x="1676400" y="1600200"/>
            <a:ext cx="762000" cy="381000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2299" name="Object 18"/>
          <p:cNvGraphicFramePr>
            <a:graphicFrameLocks noChangeAspect="1"/>
          </p:cNvGraphicFramePr>
          <p:nvPr/>
        </p:nvGraphicFramePr>
        <p:xfrm>
          <a:off x="323850" y="434975"/>
          <a:ext cx="80645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8" imgW="1955800" imgH="241300" progId="Equation.3">
                  <p:embed/>
                </p:oleObj>
              </mc:Choice>
              <mc:Fallback>
                <p:oleObj name="Формула" r:id="rId8" imgW="19558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4975"/>
                        <a:ext cx="80645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1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3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 animBg="1"/>
      <p:bldP spid="73741" grpId="1" animBg="1"/>
      <p:bldP spid="73744" grpId="0" animBg="1"/>
      <p:bldP spid="73744" grpId="1" animBg="1"/>
      <p:bldP spid="73745" grpId="0" animBg="1"/>
      <p:bldP spid="73745" grpId="1" animBg="1"/>
      <p:bldP spid="73742" grpId="0" animBg="1"/>
      <p:bldP spid="73742" grpId="1" animBg="1"/>
      <p:bldP spid="73735" grpId="0" animBg="1"/>
      <p:bldP spid="73735" grpId="1" animBg="1"/>
      <p:bldP spid="73736" grpId="0" animBg="1"/>
      <p:bldP spid="73736" grpId="1" animBg="1"/>
      <p:bldP spid="7373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4" name="Rectangle 48"/>
          <p:cNvSpPr>
            <a:spLocks noChangeArrowheads="1"/>
          </p:cNvSpPr>
          <p:nvPr/>
        </p:nvSpPr>
        <p:spPr bwMode="auto">
          <a:xfrm>
            <a:off x="4724400" y="2209800"/>
            <a:ext cx="1981200" cy="228600"/>
          </a:xfrm>
          <a:prstGeom prst="rect">
            <a:avLst/>
          </a:prstGeom>
          <a:solidFill>
            <a:schemeClr val="accent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71" name="Rectangle 95"/>
          <p:cNvSpPr>
            <a:spLocks noChangeArrowheads="1"/>
          </p:cNvSpPr>
          <p:nvPr/>
        </p:nvSpPr>
        <p:spPr bwMode="auto">
          <a:xfrm>
            <a:off x="3311525" y="2209800"/>
            <a:ext cx="1371600" cy="228600"/>
          </a:xfrm>
          <a:prstGeom prst="rect">
            <a:avLst/>
          </a:prstGeom>
          <a:solidFill>
            <a:schemeClr val="accent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23" name="Rectangle 47"/>
          <p:cNvSpPr>
            <a:spLocks noChangeArrowheads="1"/>
          </p:cNvSpPr>
          <p:nvPr/>
        </p:nvSpPr>
        <p:spPr bwMode="auto">
          <a:xfrm>
            <a:off x="4427538" y="3954463"/>
            <a:ext cx="4495800" cy="344487"/>
          </a:xfrm>
          <a:prstGeom prst="rect">
            <a:avLst/>
          </a:prstGeom>
          <a:solidFill>
            <a:srgbClr val="00FF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 flipV="1">
            <a:off x="3352800" y="2438400"/>
            <a:ext cx="57912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81" name="Rectangle 105"/>
          <p:cNvSpPr>
            <a:spLocks noChangeArrowheads="1"/>
          </p:cNvSpPr>
          <p:nvPr/>
        </p:nvSpPr>
        <p:spPr bwMode="auto">
          <a:xfrm>
            <a:off x="5334000" y="1728788"/>
            <a:ext cx="1401763" cy="2667000"/>
          </a:xfrm>
          <a:prstGeom prst="rect">
            <a:avLst/>
          </a:prstGeom>
          <a:solidFill>
            <a:srgbClr val="FFCC0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80" name="Rectangle 104"/>
          <p:cNvSpPr>
            <a:spLocks noChangeArrowheads="1"/>
          </p:cNvSpPr>
          <p:nvPr/>
        </p:nvSpPr>
        <p:spPr bwMode="auto">
          <a:xfrm>
            <a:off x="4737100" y="1743075"/>
            <a:ext cx="609600" cy="2667000"/>
          </a:xfrm>
          <a:prstGeom prst="rect">
            <a:avLst/>
          </a:prstGeom>
          <a:solidFill>
            <a:srgbClr val="CC99FF">
              <a:alpha val="5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75780" name="Object 61"/>
          <p:cNvGraphicFramePr>
            <a:graphicFrameLocks noGrp="1" noChangeAspect="1"/>
          </p:cNvGraphicFramePr>
          <p:nvPr>
            <p:ph sz="half" idx="1"/>
          </p:nvPr>
        </p:nvGraphicFramePr>
        <p:xfrm>
          <a:off x="131763" y="177800"/>
          <a:ext cx="4187825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Формула" r:id="rId3" imgW="1612900" imgH="1117600" progId="Equation.3">
                  <p:embed/>
                </p:oleObj>
              </mc:Choice>
              <mc:Fallback>
                <p:oleObj name="Формула" r:id="rId3" imgW="1612900" imgH="1117600" progId="Equation.3">
                  <p:embed/>
                  <p:pic>
                    <p:nvPicPr>
                      <p:cNvPr id="0" name="Object 6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177800"/>
                        <a:ext cx="4187825" cy="290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775" y="3276600"/>
          <a:ext cx="34480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Формула" r:id="rId5" imgW="1244600" imgH="1117600" progId="Equation.3">
                  <p:embed/>
                </p:oleObj>
              </mc:Choice>
              <mc:Fallback>
                <p:oleObj name="Формула" r:id="rId5" imgW="1244600" imgH="1117600" progId="Equation.3">
                  <p:embed/>
                  <p:pic>
                    <p:nvPicPr>
                      <p:cNvPr id="0" name="Object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3276600"/>
                        <a:ext cx="3448050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25" name="Object 63"/>
          <p:cNvGraphicFramePr>
            <a:graphicFrameLocks noChangeAspect="1"/>
          </p:cNvGraphicFramePr>
          <p:nvPr/>
        </p:nvGraphicFramePr>
        <p:xfrm>
          <a:off x="3708400" y="4292600"/>
          <a:ext cx="6858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Формула" r:id="rId7" imgW="266469" imgH="393359" progId="Equation.3">
                  <p:embed/>
                </p:oleObj>
              </mc:Choice>
              <mc:Fallback>
                <p:oleObj name="Формула" r:id="rId7" imgW="266469" imgH="39335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292600"/>
                        <a:ext cx="6858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34" name="Line 58"/>
          <p:cNvSpPr>
            <a:spLocks noChangeShapeType="1"/>
          </p:cNvSpPr>
          <p:nvPr/>
        </p:nvSpPr>
        <p:spPr bwMode="auto">
          <a:xfrm>
            <a:off x="3429000" y="4303713"/>
            <a:ext cx="5715000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75835" name="Object 64"/>
          <p:cNvGraphicFramePr>
            <a:graphicFrameLocks noChangeAspect="1"/>
          </p:cNvGraphicFramePr>
          <p:nvPr/>
        </p:nvGraphicFramePr>
        <p:xfrm>
          <a:off x="1657350" y="5229225"/>
          <a:ext cx="6316663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Формула" r:id="rId9" imgW="2057400" imgH="393700" progId="Equation.3">
                  <p:embed/>
                </p:oleObj>
              </mc:Choice>
              <mc:Fallback>
                <p:oleObj name="Формула" r:id="rId9" imgW="2057400" imgH="3937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5229225"/>
                        <a:ext cx="6316663" cy="12080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4183063" y="2441575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latin typeface="Times New Roman" panose="02020603050405020304" pitchFamily="18" charset="0"/>
              </a:rPr>
              <a:t>-1</a:t>
            </a:r>
          </a:p>
        </p:txBody>
      </p:sp>
      <p:cxnSp>
        <p:nvCxnSpPr>
          <p:cNvPr id="75838" name="AutoShape 62"/>
          <p:cNvCxnSpPr>
            <a:cxnSpLocks noChangeShapeType="1"/>
          </p:cNvCxnSpPr>
          <p:nvPr/>
        </p:nvCxnSpPr>
        <p:spPr bwMode="auto">
          <a:xfrm rot="-5400000">
            <a:off x="7500144" y="1005682"/>
            <a:ext cx="693737" cy="2228850"/>
          </a:xfrm>
          <a:prstGeom prst="curvedConnector2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9" name="AutoShape 63"/>
          <p:cNvCxnSpPr>
            <a:cxnSpLocks noChangeShapeType="1"/>
          </p:cNvCxnSpPr>
          <p:nvPr/>
        </p:nvCxnSpPr>
        <p:spPr bwMode="auto">
          <a:xfrm rot="5400000" flipV="1">
            <a:off x="5688012" y="1474788"/>
            <a:ext cx="3175" cy="1930400"/>
          </a:xfrm>
          <a:prstGeom prst="curvedConnector3">
            <a:avLst>
              <a:gd name="adj1" fmla="val -21400009"/>
            </a:avLst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5076825" y="1700213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75841" name="Text Box 65"/>
          <p:cNvSpPr txBox="1">
            <a:spLocks noChangeArrowheads="1"/>
          </p:cNvSpPr>
          <p:nvPr/>
        </p:nvSpPr>
        <p:spPr bwMode="auto">
          <a:xfrm>
            <a:off x="8027988" y="1773238"/>
            <a:ext cx="442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75848" name="Text Box 72"/>
          <p:cNvSpPr txBox="1">
            <a:spLocks noChangeArrowheads="1"/>
          </p:cNvSpPr>
          <p:nvPr/>
        </p:nvSpPr>
        <p:spPr bwMode="auto">
          <a:xfrm>
            <a:off x="8596313" y="2438400"/>
            <a:ext cx="776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75849" name="Text Box 73"/>
          <p:cNvSpPr txBox="1">
            <a:spLocks noChangeArrowheads="1"/>
          </p:cNvSpPr>
          <p:nvPr/>
        </p:nvSpPr>
        <p:spPr bwMode="auto">
          <a:xfrm>
            <a:off x="3178175" y="1655763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75850" name="Arc 74"/>
          <p:cNvSpPr>
            <a:spLocks/>
          </p:cNvSpPr>
          <p:nvPr/>
        </p:nvSpPr>
        <p:spPr bwMode="auto">
          <a:xfrm>
            <a:off x="2484438" y="1773238"/>
            <a:ext cx="2209800" cy="727075"/>
          </a:xfrm>
          <a:custGeom>
            <a:avLst/>
            <a:gdLst>
              <a:gd name="T0" fmla="*/ 2147483647 w 21600"/>
              <a:gd name="T1" fmla="*/ 0 h 20427"/>
              <a:gd name="T2" fmla="*/ 2147483647 w 21600"/>
              <a:gd name="T3" fmla="*/ 2147483647 h 20427"/>
              <a:gd name="T4" fmla="*/ 0 w 21600"/>
              <a:gd name="T5" fmla="*/ 2147483647 h 20427"/>
              <a:gd name="T6" fmla="*/ 0 60000 65536"/>
              <a:gd name="T7" fmla="*/ 0 60000 65536"/>
              <a:gd name="T8" fmla="*/ 0 60000 65536"/>
              <a:gd name="T9" fmla="*/ 0 w 21600"/>
              <a:gd name="T10" fmla="*/ 0 h 20427"/>
              <a:gd name="T11" fmla="*/ 21600 w 21600"/>
              <a:gd name="T12" fmla="*/ 20427 h 20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27" fill="none" extrusionOk="0">
                <a:moveTo>
                  <a:pt x="7021" y="0"/>
                </a:moveTo>
                <a:cubicBezTo>
                  <a:pt x="15743" y="2998"/>
                  <a:pt x="21600" y="11204"/>
                  <a:pt x="21600" y="20427"/>
                </a:cubicBezTo>
              </a:path>
              <a:path w="21600" h="20427" stroke="0" extrusionOk="0">
                <a:moveTo>
                  <a:pt x="7021" y="0"/>
                </a:moveTo>
                <a:cubicBezTo>
                  <a:pt x="15743" y="2998"/>
                  <a:pt x="21600" y="11204"/>
                  <a:pt x="21600" y="20427"/>
                </a:cubicBezTo>
                <a:lnTo>
                  <a:pt x="0" y="20427"/>
                </a:lnTo>
                <a:lnTo>
                  <a:pt x="7021" y="0"/>
                </a:lnTo>
                <a:close/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854" name="Rectangle 78"/>
          <p:cNvSpPr>
            <a:spLocks noChangeArrowheads="1"/>
          </p:cNvSpPr>
          <p:nvPr/>
        </p:nvSpPr>
        <p:spPr bwMode="auto">
          <a:xfrm>
            <a:off x="4403725" y="1739900"/>
            <a:ext cx="304800" cy="2667000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56" name="Text Box 80"/>
          <p:cNvSpPr txBox="1">
            <a:spLocks noChangeArrowheads="1"/>
          </p:cNvSpPr>
          <p:nvPr/>
        </p:nvSpPr>
        <p:spPr bwMode="auto">
          <a:xfrm>
            <a:off x="8596313" y="4191000"/>
            <a:ext cx="776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75857" name="Line 81"/>
          <p:cNvSpPr>
            <a:spLocks noChangeShapeType="1"/>
          </p:cNvSpPr>
          <p:nvPr/>
        </p:nvSpPr>
        <p:spPr bwMode="auto">
          <a:xfrm>
            <a:off x="4724400" y="1752600"/>
            <a:ext cx="0" cy="2743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58" name="Line 82"/>
          <p:cNvSpPr>
            <a:spLocks noChangeShapeType="1"/>
          </p:cNvSpPr>
          <p:nvPr/>
        </p:nvSpPr>
        <p:spPr bwMode="auto">
          <a:xfrm>
            <a:off x="4419600" y="1752600"/>
            <a:ext cx="0" cy="2743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61" name="Text Box 85"/>
          <p:cNvSpPr txBox="1">
            <a:spLocks noChangeArrowheads="1"/>
          </p:cNvSpPr>
          <p:nvPr/>
        </p:nvSpPr>
        <p:spPr bwMode="auto">
          <a:xfrm>
            <a:off x="6267450" y="2500313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5863" name="Oval 87"/>
          <p:cNvSpPr>
            <a:spLocks noChangeArrowheads="1"/>
          </p:cNvSpPr>
          <p:nvPr/>
        </p:nvSpPr>
        <p:spPr bwMode="auto">
          <a:xfrm>
            <a:off x="4643438" y="4211638"/>
            <a:ext cx="144462" cy="14446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sp>
        <p:nvSpPr>
          <p:cNvPr id="75864" name="Text Box 88"/>
          <p:cNvSpPr txBox="1">
            <a:spLocks noChangeArrowheads="1"/>
          </p:cNvSpPr>
          <p:nvPr/>
        </p:nvSpPr>
        <p:spPr bwMode="auto">
          <a:xfrm>
            <a:off x="4267200" y="4419600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75865" name="Text Box 89"/>
          <p:cNvSpPr txBox="1">
            <a:spLocks noChangeArrowheads="1"/>
          </p:cNvSpPr>
          <p:nvPr/>
        </p:nvSpPr>
        <p:spPr bwMode="auto">
          <a:xfrm>
            <a:off x="4953000" y="4419600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5853" name="Oval 77"/>
          <p:cNvSpPr>
            <a:spLocks noChangeArrowheads="1"/>
          </p:cNvSpPr>
          <p:nvPr/>
        </p:nvSpPr>
        <p:spPr bwMode="auto">
          <a:xfrm>
            <a:off x="4356100" y="4211638"/>
            <a:ext cx="144463" cy="144462"/>
          </a:xfrm>
          <a:prstGeom prst="ellipse">
            <a:avLst/>
          </a:prstGeom>
          <a:solidFill>
            <a:schemeClr val="tx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878" name="Line 102"/>
          <p:cNvSpPr>
            <a:spLocks noChangeShapeType="1"/>
          </p:cNvSpPr>
          <p:nvPr/>
        </p:nvSpPr>
        <p:spPr bwMode="auto">
          <a:xfrm>
            <a:off x="5334000" y="1752600"/>
            <a:ext cx="31750" cy="2743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66" name="Oval 90"/>
          <p:cNvSpPr>
            <a:spLocks noChangeArrowheads="1"/>
          </p:cNvSpPr>
          <p:nvPr/>
        </p:nvSpPr>
        <p:spPr bwMode="auto">
          <a:xfrm>
            <a:off x="5292725" y="4211638"/>
            <a:ext cx="142875" cy="14446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sp>
        <p:nvSpPr>
          <p:cNvPr id="75879" name="Line 103"/>
          <p:cNvSpPr>
            <a:spLocks noChangeShapeType="1"/>
          </p:cNvSpPr>
          <p:nvPr/>
        </p:nvSpPr>
        <p:spPr bwMode="auto">
          <a:xfrm>
            <a:off x="6705600" y="1752600"/>
            <a:ext cx="0" cy="2743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62" name="Oval 86"/>
          <p:cNvSpPr>
            <a:spLocks noChangeArrowheads="1"/>
          </p:cNvSpPr>
          <p:nvPr/>
        </p:nvSpPr>
        <p:spPr bwMode="auto">
          <a:xfrm>
            <a:off x="6624638" y="2362200"/>
            <a:ext cx="142875" cy="14446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sp>
        <p:nvSpPr>
          <p:cNvPr id="75851" name="Oval 75"/>
          <p:cNvSpPr>
            <a:spLocks noChangeArrowheads="1"/>
          </p:cNvSpPr>
          <p:nvPr/>
        </p:nvSpPr>
        <p:spPr bwMode="auto">
          <a:xfrm>
            <a:off x="4643438" y="2362200"/>
            <a:ext cx="144462" cy="14446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-0.41458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7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7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7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7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1000"/>
                                        <p:tgtEl>
                                          <p:spTgt spid="7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10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7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1000"/>
                                        <p:tgtEl>
                                          <p:spTgt spid="7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1000"/>
                                        <p:tgtEl>
                                          <p:spTgt spid="7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7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7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7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7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8" dur="2000"/>
                                        <p:tgtEl>
                                          <p:spTgt spid="7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7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4" grpId="0" animBg="1"/>
      <p:bldP spid="75871" grpId="0" animBg="1"/>
      <p:bldP spid="75823" grpId="0" animBg="1"/>
      <p:bldP spid="75881" grpId="0" animBg="1"/>
      <p:bldP spid="75880" grpId="0" animBg="1"/>
      <p:bldP spid="75837" grpId="0"/>
      <p:bldP spid="75840" grpId="0"/>
      <p:bldP spid="75841" grpId="0"/>
      <p:bldP spid="75848" grpId="0"/>
      <p:bldP spid="75849" grpId="0"/>
      <p:bldP spid="75854" grpId="0" animBg="1"/>
      <p:bldP spid="75861" grpId="0"/>
      <p:bldP spid="75863" grpId="0" animBg="1"/>
      <p:bldP spid="75864" grpId="0"/>
      <p:bldP spid="75865" grpId="0"/>
      <p:bldP spid="75853" grpId="0" animBg="1"/>
      <p:bldP spid="75866" grpId="0" animBg="1"/>
      <p:bldP spid="75862" grpId="0" animBg="1"/>
      <p:bldP spid="758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56325" y="3068638"/>
            <a:ext cx="1295400" cy="1905000"/>
          </a:xfrm>
          <a:prstGeom prst="rect">
            <a:avLst/>
          </a:prstGeom>
          <a:solidFill>
            <a:srgbClr val="99FF33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910263" y="2924175"/>
          <a:ext cx="168592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Формула" r:id="rId4" imgW="520474" imgH="660113" progId="Equation.3">
                  <p:embed/>
                </p:oleObj>
              </mc:Choice>
              <mc:Fallback>
                <p:oleObj name="Формула" r:id="rId4" imgW="520474" imgH="660113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924175"/>
                        <a:ext cx="168592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4" name="Object 24"/>
          <p:cNvGraphicFramePr>
            <a:graphicFrameLocks noChangeAspect="1"/>
          </p:cNvGraphicFramePr>
          <p:nvPr/>
        </p:nvGraphicFramePr>
        <p:xfrm>
          <a:off x="0" y="2379663"/>
          <a:ext cx="25527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Формула" r:id="rId6" imgW="800100" imgH="1117600" progId="Equation.3">
                  <p:embed/>
                </p:oleObj>
              </mc:Choice>
              <mc:Fallback>
                <p:oleObj name="Формула" r:id="rId6" imgW="800100" imgH="1117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79663"/>
                        <a:ext cx="25527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25"/>
          <p:cNvGraphicFramePr>
            <a:graphicFrameLocks noChangeAspect="1"/>
          </p:cNvGraphicFramePr>
          <p:nvPr/>
        </p:nvGraphicFramePr>
        <p:xfrm>
          <a:off x="4284663" y="-80963"/>
          <a:ext cx="4498975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Формула" r:id="rId8" imgW="1117600" imgH="419100" progId="Equation.3">
                  <p:embed/>
                </p:oleObj>
              </mc:Choice>
              <mc:Fallback>
                <p:oleObj name="Формула" r:id="rId8" imgW="11176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-80963"/>
                        <a:ext cx="4498975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0825" y="1466850"/>
            <a:ext cx="3124200" cy="523875"/>
          </a:xfrm>
          <a:prstGeom prst="rect">
            <a:avLst/>
          </a:prstGeom>
          <a:solidFill>
            <a:srgbClr val="99FF33"/>
          </a:solidFill>
          <a:ln w="4445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 smtClean="0"/>
              <a:t>ОДЗ:</a:t>
            </a:r>
            <a:endParaRPr lang="ru-RU" altLang="ru-RU" sz="2800" dirty="0"/>
          </a:p>
        </p:txBody>
      </p:sp>
      <p:sp>
        <p:nvSpPr>
          <p:cNvPr id="14343" name="Прямоугольник 2"/>
          <p:cNvSpPr>
            <a:spLocks noChangeArrowheads="1"/>
          </p:cNvSpPr>
          <p:nvPr/>
        </p:nvSpPr>
        <p:spPr bwMode="auto">
          <a:xfrm>
            <a:off x="6350" y="523875"/>
            <a:ext cx="419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/>
              <a:t>Решим неравенство: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63888" y="2165350"/>
          <a:ext cx="2016125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Формула" r:id="rId10" imgW="622300" imgH="1244600" progId="Equation.3">
                  <p:embed/>
                </p:oleObj>
              </mc:Choice>
              <mc:Fallback>
                <p:oleObj name="Формула" r:id="rId10" imgW="622300" imgH="12446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2165350"/>
                        <a:ext cx="2016125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 animBg="1"/>
      <p:bldP spid="297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292725" y="1816100"/>
            <a:ext cx="1608138" cy="487363"/>
          </a:xfrm>
          <a:prstGeom prst="rect">
            <a:avLst/>
          </a:prstGeom>
          <a:solidFill>
            <a:srgbClr val="00B050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1949450" y="1501775"/>
            <a:ext cx="1500188" cy="1227138"/>
          </a:xfrm>
          <a:prstGeom prst="rect">
            <a:avLst/>
          </a:prstGeom>
          <a:solidFill>
            <a:srgbClr val="00B050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2700338" y="2946400"/>
            <a:ext cx="3252787" cy="1228725"/>
          </a:xfrm>
          <a:prstGeom prst="rect">
            <a:avLst/>
          </a:prstGeom>
          <a:solidFill>
            <a:srgbClr val="00B050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79388" y="2808288"/>
          <a:ext cx="6927850" cy="141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Формула" r:id="rId4" imgW="2171700" imgH="482600" progId="Equation.3">
                  <p:embed/>
                </p:oleObj>
              </mc:Choice>
              <mc:Fallback>
                <p:oleObj name="Формула" r:id="rId4" imgW="2171700" imgH="482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808288"/>
                        <a:ext cx="6927850" cy="141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Объект 1"/>
          <p:cNvGraphicFramePr>
            <a:graphicFrameLocks noChangeAspect="1"/>
          </p:cNvGraphicFramePr>
          <p:nvPr/>
        </p:nvGraphicFramePr>
        <p:xfrm>
          <a:off x="179388" y="-20638"/>
          <a:ext cx="4281487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Формула" r:id="rId6" imgW="1117600" imgH="419100" progId="Equation.3">
                  <p:embed/>
                </p:oleObj>
              </mc:Choice>
              <mc:Fallback>
                <p:oleObj name="Формула" r:id="rId6" imgW="1117600" imgH="4191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-20638"/>
                        <a:ext cx="4281487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12738" y="4076700"/>
          <a:ext cx="6372225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Формула" r:id="rId8" imgW="1981200" imgH="482600" progId="Equation.3">
                  <p:embed/>
                </p:oleObj>
              </mc:Choice>
              <mc:Fallback>
                <p:oleObj name="Формула" r:id="rId8" imgW="1981200" imgH="482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4076700"/>
                        <a:ext cx="6372225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23"/>
          <p:cNvSpPr>
            <a:spLocks noChangeArrowheads="1"/>
          </p:cNvSpPr>
          <p:nvPr/>
        </p:nvSpPr>
        <p:spPr bwMode="auto">
          <a:xfrm>
            <a:off x="1062038" y="2058988"/>
            <a:ext cx="809625" cy="377825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30238" y="2513013"/>
            <a:ext cx="609600" cy="584200"/>
          </a:xfrm>
          <a:prstGeom prst="rect">
            <a:avLst/>
          </a:prstGeom>
          <a:solidFill>
            <a:srgbClr val="FF0000">
              <a:alpha val="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1246188" y="2513013"/>
            <a:ext cx="63500" cy="731837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415925" y="3244850"/>
            <a:ext cx="1752600" cy="487363"/>
          </a:xfrm>
          <a:prstGeom prst="rect">
            <a:avLst/>
          </a:prstGeom>
          <a:solidFill>
            <a:srgbClr val="FF99CC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7838" y="5300663"/>
          <a:ext cx="527843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Формула" r:id="rId10" imgW="1676400" imgH="482600" progId="Equation.3">
                  <p:embed/>
                </p:oleObj>
              </mc:Choice>
              <mc:Fallback>
                <p:oleObj name="Формула" r:id="rId10" imgW="1676400" imgH="482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5300663"/>
                        <a:ext cx="5278437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5"/>
          <p:cNvGraphicFramePr>
            <a:graphicFrameLocks noChangeAspect="1"/>
          </p:cNvGraphicFramePr>
          <p:nvPr/>
        </p:nvGraphicFramePr>
        <p:xfrm>
          <a:off x="323850" y="1355725"/>
          <a:ext cx="7561263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Формула" r:id="rId12" imgW="2159000" imgH="419100" progId="Equation.3">
                  <p:embed/>
                </p:oleObj>
              </mc:Choice>
              <mc:Fallback>
                <p:oleObj name="Формула" r:id="rId12" imgW="21590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55725"/>
                        <a:ext cx="7561263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2" grpId="0" animBg="1"/>
      <p:bldP spid="22" grpId="1" animBg="1"/>
      <p:bldP spid="23" grpId="0" animBg="1"/>
      <p:bldP spid="23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1" grpId="0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473700" y="9525"/>
          <a:ext cx="3028950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Формула" r:id="rId4" imgW="1930400" imgH="1701800" progId="Equation.3">
                  <p:embed/>
                </p:oleObj>
              </mc:Choice>
              <mc:Fallback>
                <p:oleObj name="Формула" r:id="rId4" imgW="1930400" imgH="17018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9525"/>
                        <a:ext cx="3028950" cy="2505075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7025" y="115888"/>
          <a:ext cx="418941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15888"/>
                        <a:ext cx="4189413" cy="1009650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327025" y="1268413"/>
            <a:ext cx="1296988" cy="1663700"/>
          </a:xfrm>
          <a:prstGeom prst="rect">
            <a:avLst/>
          </a:prstGeom>
          <a:solidFill>
            <a:srgbClr val="99FF33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7" name="Rectangle 74"/>
          <p:cNvSpPr>
            <a:spLocks noChangeArrowheads="1"/>
          </p:cNvSpPr>
          <p:nvPr/>
        </p:nvSpPr>
        <p:spPr bwMode="auto">
          <a:xfrm>
            <a:off x="2330450" y="3279775"/>
            <a:ext cx="828675" cy="346075"/>
          </a:xfrm>
          <a:prstGeom prst="rect">
            <a:avLst/>
          </a:prstGeom>
          <a:solidFill>
            <a:srgbClr val="FFC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414338" y="3292475"/>
            <a:ext cx="720725" cy="346075"/>
          </a:xfrm>
          <a:prstGeom prst="rect">
            <a:avLst/>
          </a:prstGeom>
          <a:solidFill>
            <a:srgbClr val="FFC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5102225" y="4413250"/>
            <a:ext cx="3348038" cy="344488"/>
          </a:xfrm>
          <a:prstGeom prst="rect">
            <a:avLst/>
          </a:prstGeom>
          <a:solidFill>
            <a:srgbClr val="0099FF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1818" name="Rectangle 74"/>
          <p:cNvSpPr>
            <a:spLocks noChangeArrowheads="1"/>
          </p:cNvSpPr>
          <p:nvPr/>
        </p:nvSpPr>
        <p:spPr bwMode="auto">
          <a:xfrm>
            <a:off x="7177088" y="3340100"/>
            <a:ext cx="1260475" cy="344488"/>
          </a:xfrm>
          <a:prstGeom prst="rect">
            <a:avLst/>
          </a:prstGeom>
          <a:solidFill>
            <a:srgbClr val="FFC0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31782" name="Object 48"/>
          <p:cNvGraphicFramePr>
            <a:graphicFrameLocks noChangeAspect="1"/>
          </p:cNvGraphicFramePr>
          <p:nvPr/>
        </p:nvGraphicFramePr>
        <p:xfrm>
          <a:off x="4878388" y="4862513"/>
          <a:ext cx="4222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5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4862513"/>
                        <a:ext cx="42227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5842000" y="4906963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327025" y="4752975"/>
            <a:ext cx="8123238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1793" name="Object 49"/>
          <p:cNvGraphicFramePr>
            <a:graphicFrameLocks noChangeAspect="1"/>
          </p:cNvGraphicFramePr>
          <p:nvPr/>
        </p:nvGraphicFramePr>
        <p:xfrm>
          <a:off x="788988" y="5735638"/>
          <a:ext cx="30162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Формула" r:id="rId10" imgW="965200" imgH="241300" progId="Equation.3">
                  <p:embed/>
                </p:oleObj>
              </mc:Choice>
              <mc:Fallback>
                <p:oleObj name="Формула" r:id="rId10" imgW="965200" imgH="2413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5735638"/>
                        <a:ext cx="3016250" cy="7540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73063" y="3638550"/>
            <a:ext cx="8053387" cy="539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1759" name="AutoShape 15"/>
          <p:cNvCxnSpPr>
            <a:cxnSpLocks noChangeShapeType="1"/>
          </p:cNvCxnSpPr>
          <p:nvPr/>
        </p:nvCxnSpPr>
        <p:spPr bwMode="auto">
          <a:xfrm rot="-5400000">
            <a:off x="7740650" y="2446338"/>
            <a:ext cx="693738" cy="1763712"/>
          </a:xfrm>
          <a:prstGeom prst="curvedConnector2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386513" y="3036888"/>
            <a:ext cx="539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>
                <a:solidFill>
                  <a:srgbClr val="FF33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448550" y="3130550"/>
            <a:ext cx="44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8037513" y="3632200"/>
            <a:ext cx="776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4279900" y="3000375"/>
            <a:ext cx="471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>
                <a:solidFill>
                  <a:srgbClr val="FF33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31822" name="Arc 78"/>
          <p:cNvSpPr>
            <a:spLocks/>
          </p:cNvSpPr>
          <p:nvPr/>
        </p:nvSpPr>
        <p:spPr bwMode="auto">
          <a:xfrm>
            <a:off x="250825" y="3086100"/>
            <a:ext cx="889000" cy="660400"/>
          </a:xfrm>
          <a:custGeom>
            <a:avLst/>
            <a:gdLst>
              <a:gd name="T0" fmla="*/ 2147483647 w 21600"/>
              <a:gd name="T1" fmla="*/ 0 h 21458"/>
              <a:gd name="T2" fmla="*/ 2147483647 w 21600"/>
              <a:gd name="T3" fmla="*/ 2147483647 h 21458"/>
              <a:gd name="T4" fmla="*/ 0 w 21600"/>
              <a:gd name="T5" fmla="*/ 2147483647 h 21458"/>
              <a:gd name="T6" fmla="*/ 0 60000 65536"/>
              <a:gd name="T7" fmla="*/ 0 60000 65536"/>
              <a:gd name="T8" fmla="*/ 0 60000 65536"/>
              <a:gd name="T9" fmla="*/ 0 w 21600"/>
              <a:gd name="T10" fmla="*/ 0 h 21458"/>
              <a:gd name="T11" fmla="*/ 21600 w 21600"/>
              <a:gd name="T12" fmla="*/ 21458 h 21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58" fill="none" extrusionOk="0">
                <a:moveTo>
                  <a:pt x="2471" y="-1"/>
                </a:moveTo>
                <a:cubicBezTo>
                  <a:pt x="13372" y="1255"/>
                  <a:pt x="21600" y="10484"/>
                  <a:pt x="21600" y="21458"/>
                </a:cubicBezTo>
              </a:path>
              <a:path w="21600" h="21458" stroke="0" extrusionOk="0">
                <a:moveTo>
                  <a:pt x="2471" y="-1"/>
                </a:moveTo>
                <a:cubicBezTo>
                  <a:pt x="13372" y="1255"/>
                  <a:pt x="21600" y="10484"/>
                  <a:pt x="21600" y="21458"/>
                </a:cubicBezTo>
                <a:lnTo>
                  <a:pt x="0" y="21458"/>
                </a:lnTo>
                <a:lnTo>
                  <a:pt x="2471" y="-1"/>
                </a:lnTo>
                <a:close/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000375" y="3557588"/>
            <a:ext cx="150813" cy="15398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7177088" y="2605088"/>
            <a:ext cx="1290637" cy="2590800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8061325" y="4748213"/>
            <a:ext cx="776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31828" name="Line 84"/>
          <p:cNvSpPr>
            <a:spLocks noChangeShapeType="1"/>
          </p:cNvSpPr>
          <p:nvPr/>
        </p:nvSpPr>
        <p:spPr bwMode="auto">
          <a:xfrm flipH="1">
            <a:off x="7162800" y="2625725"/>
            <a:ext cx="9525" cy="25908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7104063" y="3586163"/>
            <a:ext cx="146050" cy="1508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63813" y="3706813"/>
          <a:ext cx="7207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Формула" r:id="rId12" imgW="266469" imgH="393359" progId="Equation.3">
                  <p:embed/>
                </p:oleObj>
              </mc:Choice>
              <mc:Fallback>
                <p:oleObj name="Формула" r:id="rId12" imgW="266469" imgH="393359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3706813"/>
                        <a:ext cx="72072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2257425" y="3584575"/>
            <a:ext cx="146050" cy="1492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1943100" y="3724275"/>
            <a:ext cx="544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5972175" y="3584575"/>
            <a:ext cx="146050" cy="1492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1062038" y="3584575"/>
            <a:ext cx="146050" cy="1492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50" name="Object 51"/>
          <p:cNvGraphicFramePr>
            <a:graphicFrameLocks noChangeAspect="1"/>
          </p:cNvGraphicFramePr>
          <p:nvPr/>
        </p:nvGraphicFramePr>
        <p:xfrm>
          <a:off x="560388" y="3760788"/>
          <a:ext cx="8794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Формула" r:id="rId14" imgW="342751" imgH="228501" progId="Equation.3">
                  <p:embed/>
                </p:oleObj>
              </mc:Choice>
              <mc:Fallback>
                <p:oleObj name="Формула" r:id="rId14" imgW="342751" imgH="228501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760788"/>
                        <a:ext cx="8794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5727700" y="3760788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0">
                <a:latin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40538" y="3767138"/>
          <a:ext cx="5873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Формула" r:id="rId16" imgW="228600" imgH="228600" progId="Equation.3">
                  <p:embed/>
                </p:oleObj>
              </mc:Choice>
              <mc:Fallback>
                <p:oleObj name="Формула" r:id="rId16" imgW="2286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8" y="3767138"/>
                        <a:ext cx="5873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28650" y="3065463"/>
            <a:ext cx="44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2493963" y="3065463"/>
            <a:ext cx="430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1412875" y="2949575"/>
            <a:ext cx="471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>
                <a:solidFill>
                  <a:srgbClr val="FF33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5040313" y="4675188"/>
            <a:ext cx="152400" cy="1555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sp>
        <p:nvSpPr>
          <p:cNvPr id="59" name="Oval 7"/>
          <p:cNvSpPr>
            <a:spLocks noChangeArrowheads="1"/>
          </p:cNvSpPr>
          <p:nvPr/>
        </p:nvSpPr>
        <p:spPr bwMode="auto">
          <a:xfrm>
            <a:off x="6037263" y="4679950"/>
            <a:ext cx="152400" cy="1555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Arial" panose="020B0604020202020204" pitchFamily="34" charset="0"/>
            </a:endParaRPr>
          </a:p>
        </p:txBody>
      </p:sp>
      <p:cxnSp>
        <p:nvCxnSpPr>
          <p:cNvPr id="64" name="AutoShape 76"/>
          <p:cNvCxnSpPr>
            <a:cxnSpLocks noChangeShapeType="1"/>
          </p:cNvCxnSpPr>
          <p:nvPr/>
        </p:nvCxnSpPr>
        <p:spPr bwMode="auto">
          <a:xfrm rot="-5400000">
            <a:off x="2737644" y="3226594"/>
            <a:ext cx="14287" cy="720725"/>
          </a:xfrm>
          <a:prstGeom prst="curvedConnector3">
            <a:avLst>
              <a:gd name="adj1" fmla="val 347319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6"/>
          <p:cNvCxnSpPr>
            <a:cxnSpLocks noChangeShapeType="1"/>
          </p:cNvCxnSpPr>
          <p:nvPr/>
        </p:nvCxnSpPr>
        <p:spPr bwMode="auto">
          <a:xfrm rot="-5400000">
            <a:off x="4540250" y="2157413"/>
            <a:ext cx="14288" cy="2881312"/>
          </a:xfrm>
          <a:prstGeom prst="curvedConnector3">
            <a:avLst>
              <a:gd name="adj1" fmla="val 347319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76"/>
          <p:cNvCxnSpPr>
            <a:cxnSpLocks noChangeShapeType="1"/>
          </p:cNvCxnSpPr>
          <p:nvPr/>
        </p:nvCxnSpPr>
        <p:spPr bwMode="auto">
          <a:xfrm rot="-5400000">
            <a:off x="6595269" y="3121819"/>
            <a:ext cx="14288" cy="1079500"/>
          </a:xfrm>
          <a:prstGeom prst="curvedConnector3">
            <a:avLst>
              <a:gd name="adj1" fmla="val 347319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76"/>
          <p:cNvCxnSpPr>
            <a:cxnSpLocks noChangeShapeType="1"/>
          </p:cNvCxnSpPr>
          <p:nvPr/>
        </p:nvCxnSpPr>
        <p:spPr bwMode="auto">
          <a:xfrm rot="-5400000">
            <a:off x="1740694" y="3123407"/>
            <a:ext cx="14287" cy="1079500"/>
          </a:xfrm>
          <a:prstGeom prst="curvedConnector3">
            <a:avLst>
              <a:gd name="adj1" fmla="val 347319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426" name="Объект 2"/>
          <p:cNvGraphicFramePr>
            <a:graphicFrameLocks noChangeAspect="1"/>
          </p:cNvGraphicFramePr>
          <p:nvPr/>
        </p:nvGraphicFramePr>
        <p:xfrm>
          <a:off x="93663" y="65088"/>
          <a:ext cx="4471987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Формула" r:id="rId18" imgW="1752600" imgH="1422400" progId="Equation.3">
                  <p:embed/>
                </p:oleObj>
              </mc:Choice>
              <mc:Fallback>
                <p:oleObj name="Формула" r:id="rId18" imgW="1752600" imgH="14224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65088"/>
                        <a:ext cx="4471987" cy="332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1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3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10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7" grpId="0" animBg="1"/>
      <p:bldP spid="56" grpId="0" animBg="1"/>
      <p:bldP spid="31825" grpId="0" animBg="1"/>
      <p:bldP spid="31818" grpId="0" animBg="1"/>
      <p:bldP spid="31783" grpId="0"/>
      <p:bldP spid="31767" grpId="0"/>
      <p:bldP spid="31769" grpId="0"/>
      <p:bldP spid="31798" grpId="0"/>
      <p:bldP spid="31819" grpId="0"/>
      <p:bldP spid="31751" grpId="0" animBg="1"/>
      <p:bldP spid="31826" grpId="0" animBg="1"/>
      <p:bldP spid="31752" grpId="0" animBg="1"/>
      <p:bldP spid="46" grpId="0" animBg="1"/>
      <p:bldP spid="47" grpId="0"/>
      <p:bldP spid="48" grpId="0" animBg="1"/>
      <p:bldP spid="49" grpId="0" animBg="1"/>
      <p:bldP spid="51" grpId="0"/>
      <p:bldP spid="53" grpId="0"/>
      <p:bldP spid="54" grpId="0"/>
      <p:bldP spid="55" grpId="0"/>
      <p:bldP spid="58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7092950" y="4511675"/>
            <a:ext cx="1357313" cy="1747838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53258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96088" y="4365625"/>
          <a:ext cx="1874837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Формула" r:id="rId3" imgW="596900" imgH="660400" progId="Equation.3">
                  <p:embed/>
                </p:oleObj>
              </mc:Choice>
              <mc:Fallback>
                <p:oleObj name="Формула" r:id="rId3" imgW="596900" imgH="660400" progId="Equation.3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4365625"/>
                        <a:ext cx="1874837" cy="207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76456" y="764704"/>
            <a:ext cx="467544" cy="606896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.</a:t>
            </a:r>
          </a:p>
        </p:txBody>
      </p:sp>
      <p:graphicFrame>
        <p:nvGraphicFramePr>
          <p:cNvPr id="17413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7950" y="1196975"/>
          <a:ext cx="5402263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Формула" r:id="rId5" imgW="1714500" imgH="660400" progId="Equation.3">
                  <p:embed/>
                </p:oleObj>
              </mc:Choice>
              <mc:Fallback>
                <p:oleObj name="Формула" r:id="rId5" imgW="1714500" imgH="660400" progId="Equation.3">
                  <p:embed/>
                  <p:pic>
                    <p:nvPicPr>
                      <p:cNvPr id="0" name="Object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96975"/>
                        <a:ext cx="5402263" cy="2079625"/>
                      </a:xfrm>
                      <a:prstGeom prst="rect">
                        <a:avLst/>
                      </a:prstGeom>
                      <a:solidFill>
                        <a:srgbClr val="FFF2E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49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07950" y="3573463"/>
            <a:ext cx="4176713" cy="584200"/>
          </a:xfrm>
          <a:prstGeom prst="rect">
            <a:avLst/>
          </a:prstGeom>
          <a:solidFill>
            <a:srgbClr val="B8FF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 smtClean="0">
                <a:latin typeface="Times New Roman" panose="02020603050405020304" pitchFamily="18" charset="0"/>
              </a:rPr>
              <a:t>ОДЗ </a:t>
            </a:r>
            <a:r>
              <a:rPr lang="ru-RU" altLang="ru-RU" sz="3200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3257" name="Object 17"/>
          <p:cNvGraphicFramePr>
            <a:graphicFrameLocks noChangeAspect="1"/>
          </p:cNvGraphicFramePr>
          <p:nvPr/>
        </p:nvGraphicFramePr>
        <p:xfrm>
          <a:off x="1835150" y="4248150"/>
          <a:ext cx="2673350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Формула" r:id="rId7" imgW="838200" imgH="711200" progId="Equation.3">
                  <p:embed/>
                </p:oleObj>
              </mc:Choice>
              <mc:Fallback>
                <p:oleObj name="Формула" r:id="rId7" imgW="838200" imgH="71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248150"/>
                        <a:ext cx="2673350" cy="227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Grp="1" noChangeAspect="1"/>
          </p:cNvGraphicFramePr>
          <p:nvPr/>
        </p:nvGraphicFramePr>
        <p:xfrm>
          <a:off x="4427538" y="3741738"/>
          <a:ext cx="2305050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Формула" r:id="rId9" imgW="596900" imgH="1066800" progId="Equation.3">
                  <p:embed/>
                </p:oleObj>
              </mc:Choice>
              <mc:Fallback>
                <p:oleObj name="Формула" r:id="rId9" imgW="596900" imgH="1066800" progId="Equation.3">
                  <p:embed/>
                  <p:pic>
                    <p:nvPicPr>
                      <p:cNvPr id="0" name="Объект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741738"/>
                        <a:ext cx="2305050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animBg="1"/>
      <p:bldP spid="532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3124200" y="3810000"/>
            <a:ext cx="1905000" cy="533400"/>
          </a:xfrm>
          <a:prstGeom prst="rect">
            <a:avLst/>
          </a:prstGeom>
          <a:solidFill>
            <a:schemeClr val="accent1">
              <a:alpha val="6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1447800" y="3810000"/>
            <a:ext cx="685800" cy="457200"/>
          </a:xfrm>
          <a:prstGeom prst="rect">
            <a:avLst/>
          </a:prstGeom>
          <a:solidFill>
            <a:schemeClr val="accent1">
              <a:alpha val="6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57348" name="Object 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4663" y="1228725"/>
          <a:ext cx="54514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Формула" r:id="rId3" imgW="1879600" imgH="254000" progId="Equation.3">
                  <p:embed/>
                </p:oleObj>
              </mc:Choice>
              <mc:Fallback>
                <p:oleObj name="Формула" r:id="rId3" imgW="1879600" imgH="254000" progId="Equation.3">
                  <p:embed/>
                  <p:pic>
                    <p:nvPicPr>
                      <p:cNvPr id="0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28725"/>
                        <a:ext cx="545147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7063" y="17463"/>
          <a:ext cx="476408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Формула" r:id="rId5" imgW="1752600" imgH="444500" progId="Equation.3">
                  <p:embed/>
                </p:oleObj>
              </mc:Choice>
              <mc:Fallback>
                <p:oleObj name="Формула" r:id="rId5" imgW="1752600" imgH="444500" progId="Equation.3">
                  <p:embed/>
                  <p:pic>
                    <p:nvPicPr>
                      <p:cNvPr id="0" name="Object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7463"/>
                        <a:ext cx="4764087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8" name="Object 2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6875" y="2071688"/>
          <a:ext cx="56753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Формула" r:id="rId7" imgW="2159000" imgH="393700" progId="Equation.3">
                  <p:embed/>
                </p:oleObj>
              </mc:Choice>
              <mc:Fallback>
                <p:oleObj name="Формула" r:id="rId7" imgW="2159000" imgH="393700" progId="Equation.3">
                  <p:embed/>
                  <p:pic>
                    <p:nvPicPr>
                      <p:cNvPr id="0" name="Object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071688"/>
                        <a:ext cx="56753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5" name="Object 28"/>
          <p:cNvGraphicFramePr>
            <a:graphicFrameLocks noChangeAspect="1"/>
          </p:cNvGraphicFramePr>
          <p:nvPr/>
        </p:nvGraphicFramePr>
        <p:xfrm>
          <a:off x="533400" y="4267200"/>
          <a:ext cx="5486400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Формула" r:id="rId9" imgW="2082800" imgH="914400" progId="Equation.3">
                  <p:embed/>
                </p:oleObj>
              </mc:Choice>
              <mc:Fallback>
                <p:oleObj name="Формула" r:id="rId9" imgW="2082800" imgH="914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5486400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1295400" y="1600200"/>
            <a:ext cx="304800" cy="228600"/>
          </a:xfrm>
          <a:prstGeom prst="ellips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457200" y="1981200"/>
            <a:ext cx="609600" cy="1219200"/>
          </a:xfrm>
          <a:prstGeom prst="ellips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7371" name="Oval 27"/>
          <p:cNvSpPr>
            <a:spLocks noChangeArrowheads="1"/>
          </p:cNvSpPr>
          <p:nvPr/>
        </p:nvSpPr>
        <p:spPr bwMode="auto">
          <a:xfrm>
            <a:off x="4800600" y="1219200"/>
            <a:ext cx="457200" cy="457200"/>
          </a:xfrm>
          <a:prstGeom prst="ellips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3581400" y="2362200"/>
            <a:ext cx="228600" cy="457200"/>
          </a:xfrm>
          <a:prstGeom prst="ellips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5486400" y="2971800"/>
            <a:ext cx="1219200" cy="457200"/>
            <a:chOff x="4272" y="2208"/>
            <a:chExt cx="672" cy="288"/>
          </a:xfrm>
        </p:grpSpPr>
        <p:sp>
          <p:nvSpPr>
            <p:cNvPr id="18448" name="Rectangle 39"/>
            <p:cNvSpPr>
              <a:spLocks noChangeArrowheads="1"/>
            </p:cNvSpPr>
            <p:nvPr/>
          </p:nvSpPr>
          <p:spPr bwMode="auto">
            <a:xfrm>
              <a:off x="4272" y="2208"/>
              <a:ext cx="672" cy="288"/>
            </a:xfrm>
            <a:prstGeom prst="rect">
              <a:avLst/>
            </a:prstGeom>
            <a:solidFill>
              <a:schemeClr val="accent1">
                <a:alpha val="6588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b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449" name="Object 29"/>
            <p:cNvGraphicFramePr>
              <a:graphicFrameLocks noChangeAspect="1"/>
            </p:cNvGraphicFramePr>
            <p:nvPr/>
          </p:nvGraphicFramePr>
          <p:xfrm>
            <a:off x="4320" y="2256"/>
            <a:ext cx="57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6" name="Формула" r:id="rId11" imgW="812447" imgH="228501" progId="Equation.3">
                    <p:embed/>
                  </p:oleObj>
                </mc:Choice>
                <mc:Fallback>
                  <p:oleObj name="Формула" r:id="rId11" imgW="812447" imgH="228501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256"/>
                          <a:ext cx="57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86" name="Arc 42"/>
          <p:cNvSpPr>
            <a:spLocks/>
          </p:cNvSpPr>
          <p:nvPr/>
        </p:nvSpPr>
        <p:spPr bwMode="auto">
          <a:xfrm rot="10644390">
            <a:off x="5181600" y="3048000"/>
            <a:ext cx="6096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7378" name="Object 3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0863" y="3127375"/>
          <a:ext cx="575627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Формула" r:id="rId13" imgW="2145369" imgH="444307" progId="Equation.3">
                  <p:embed/>
                </p:oleObj>
              </mc:Choice>
              <mc:Fallback>
                <p:oleObj name="Формула" r:id="rId13" imgW="2145369" imgH="444307" progId="Equation.3">
                  <p:embed/>
                  <p:pic>
                    <p:nvPicPr>
                      <p:cNvPr id="0" name="Object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3127375"/>
                        <a:ext cx="5756275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88" name="Line 44"/>
          <p:cNvSpPr>
            <a:spLocks noChangeShapeType="1"/>
          </p:cNvSpPr>
          <p:nvPr/>
        </p:nvSpPr>
        <p:spPr bwMode="auto">
          <a:xfrm>
            <a:off x="3276600" y="4648200"/>
            <a:ext cx="1676400" cy="914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2" grpId="0" animBg="1"/>
      <p:bldP spid="57381" grpId="0" animBg="1"/>
      <p:bldP spid="57368" grpId="0" animBg="1"/>
      <p:bldP spid="57370" grpId="0" animBg="1"/>
      <p:bldP spid="57371" grpId="0" animBg="1"/>
      <p:bldP spid="573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1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152400"/>
          <a:ext cx="579120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Формула" r:id="rId3" imgW="2057400" imgH="457200" progId="Equation.3">
                  <p:embed/>
                </p:oleObj>
              </mc:Choice>
              <mc:Fallback>
                <p:oleObj name="Формула" r:id="rId3" imgW="2057400" imgH="457200" progId="Equation.3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5791200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1447800"/>
          <a:ext cx="3886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Формула" r:id="rId5" imgW="1409700" imgH="419100" progId="Equation.3">
                  <p:embed/>
                </p:oleObj>
              </mc:Choice>
              <mc:Fallback>
                <p:oleObj name="Формула" r:id="rId5" imgW="1409700" imgH="419100" progId="Equation.3">
                  <p:embed/>
                  <p:pic>
                    <p:nvPicPr>
                      <p:cNvPr id="0" name="Object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38862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2667000"/>
          <a:ext cx="5257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Формула" r:id="rId7" imgW="1739900" imgH="419100" progId="Equation.3">
                  <p:embed/>
                </p:oleObj>
              </mc:Choice>
              <mc:Fallback>
                <p:oleObj name="Формула" r:id="rId7" imgW="1739900" imgH="419100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257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6" name="Object 1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295400" y="4008438"/>
          <a:ext cx="3421063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Формула" r:id="rId9" imgW="1079500" imgH="419100" progId="Equation.3">
                  <p:embed/>
                </p:oleObj>
              </mc:Choice>
              <mc:Fallback>
                <p:oleObj name="Формула" r:id="rId9" imgW="1079500" imgH="419100" progId="Equation.3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08438"/>
                        <a:ext cx="3421063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9"/>
          <p:cNvGraphicFramePr>
            <a:graphicFrameLocks noChangeAspect="1"/>
          </p:cNvGraphicFramePr>
          <p:nvPr/>
        </p:nvGraphicFramePr>
        <p:xfrm>
          <a:off x="1258888" y="5516563"/>
          <a:ext cx="330835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Формула" r:id="rId11" imgW="1143000" imgH="393700" progId="Equation.3">
                  <p:embed/>
                </p:oleObj>
              </mc:Choice>
              <mc:Fallback>
                <p:oleObj name="Формула" r:id="rId11" imgW="11430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516563"/>
                        <a:ext cx="3308350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1752600" y="914400"/>
            <a:ext cx="3048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7162800" y="1727200"/>
            <a:ext cx="1600200" cy="541338"/>
          </a:xfrm>
          <a:prstGeom prst="rect">
            <a:avLst/>
          </a:prstGeom>
          <a:solidFill>
            <a:srgbClr val="FFECD9"/>
          </a:solidFill>
          <a:ln w="222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7-1</a:t>
            </a:r>
            <a:r>
              <a:rPr lang="en-US" altLang="ru-RU" sz="2800">
                <a:latin typeface="Times New Roman" panose="02020603050405020304" pitchFamily="18" charset="0"/>
              </a:rPr>
              <a:t>&gt;0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0" grpId="0" animBg="1"/>
      <p:bldP spid="62481" grpId="0" animBg="1"/>
      <p:bldP spid="6248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4" name="Rectangle 100"/>
          <p:cNvSpPr>
            <a:spLocks noChangeArrowheads="1"/>
          </p:cNvSpPr>
          <p:nvPr/>
        </p:nvSpPr>
        <p:spPr bwMode="auto">
          <a:xfrm>
            <a:off x="323850" y="2014538"/>
            <a:ext cx="1584325" cy="2176462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83" name="Rectangle 99"/>
          <p:cNvSpPr>
            <a:spLocks noChangeArrowheads="1"/>
          </p:cNvSpPr>
          <p:nvPr/>
        </p:nvSpPr>
        <p:spPr bwMode="auto">
          <a:xfrm>
            <a:off x="6584950" y="1979613"/>
            <a:ext cx="387350" cy="2733675"/>
          </a:xfrm>
          <a:prstGeom prst="rect">
            <a:avLst/>
          </a:prstGeom>
          <a:solidFill>
            <a:srgbClr val="FFFF0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4953000" y="4191000"/>
            <a:ext cx="1981200" cy="249238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78" name="Rectangle 94"/>
          <p:cNvSpPr>
            <a:spLocks noChangeArrowheads="1"/>
          </p:cNvSpPr>
          <p:nvPr/>
        </p:nvSpPr>
        <p:spPr bwMode="auto">
          <a:xfrm>
            <a:off x="6553200" y="3306763"/>
            <a:ext cx="1233488" cy="2809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82" name="Line 98"/>
          <p:cNvSpPr>
            <a:spLocks noChangeShapeType="1"/>
          </p:cNvSpPr>
          <p:nvPr/>
        </p:nvSpPr>
        <p:spPr bwMode="auto">
          <a:xfrm>
            <a:off x="6932613" y="1979613"/>
            <a:ext cx="0" cy="273367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57" name="Line 73"/>
          <p:cNvSpPr>
            <a:spLocks noChangeShapeType="1"/>
          </p:cNvSpPr>
          <p:nvPr/>
        </p:nvSpPr>
        <p:spPr bwMode="auto">
          <a:xfrm>
            <a:off x="6548438" y="1985963"/>
            <a:ext cx="36512" cy="273367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5383213" y="3311525"/>
            <a:ext cx="1143000" cy="2492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4343400" y="35814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7596188" y="3573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6477000" y="3505200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5667375" y="306863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427538" y="2997200"/>
            <a:ext cx="45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 b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6948488" y="30686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</a:rPr>
              <a:t>+</a:t>
            </a:r>
            <a:endParaRPr lang="ru-RU" altLang="ru-RU" sz="3600">
              <a:solidFill>
                <a:srgbClr val="FF0000"/>
              </a:solidFill>
            </a:endParaRP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>
            <a:off x="4343400" y="44196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7596188" y="43656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graphicFrame>
        <p:nvGraphicFramePr>
          <p:cNvPr id="67653" name="Object 70"/>
          <p:cNvGraphicFramePr>
            <a:graphicFrameLocks noChangeAspect="1"/>
          </p:cNvGraphicFramePr>
          <p:nvPr/>
        </p:nvGraphicFramePr>
        <p:xfrm>
          <a:off x="4500563" y="5516563"/>
          <a:ext cx="37814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Формула" r:id="rId3" imgW="1435100" imgH="431800" progId="Equation.3">
                  <p:embed/>
                </p:oleObj>
              </mc:Choice>
              <mc:Fallback>
                <p:oleObj name="Формула" r:id="rId3" imgW="1435100" imgH="4318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516563"/>
                        <a:ext cx="3781425" cy="11366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654" name="AutoShape 70"/>
          <p:cNvCxnSpPr>
            <a:cxnSpLocks noChangeShapeType="1"/>
          </p:cNvCxnSpPr>
          <p:nvPr/>
        </p:nvCxnSpPr>
        <p:spPr bwMode="auto">
          <a:xfrm rot="5400000">
            <a:off x="5396706" y="3518694"/>
            <a:ext cx="26988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67658" name="Object 71"/>
          <p:cNvGraphicFramePr>
            <a:graphicFrameLocks noChangeAspect="1"/>
          </p:cNvGraphicFramePr>
          <p:nvPr/>
        </p:nvGraphicFramePr>
        <p:xfrm>
          <a:off x="6781800" y="4419600"/>
          <a:ext cx="360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Формула" r:id="rId5" imgW="291973" imgH="558558" progId="Equation.3">
                  <p:embed/>
                </p:oleObj>
              </mc:Choice>
              <mc:Fallback>
                <p:oleObj name="Формула" r:id="rId5" imgW="291973" imgH="558558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19600"/>
                        <a:ext cx="3603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60" name="Line 76"/>
          <p:cNvSpPr>
            <a:spLocks noChangeShapeType="1"/>
          </p:cNvSpPr>
          <p:nvPr/>
        </p:nvSpPr>
        <p:spPr bwMode="auto">
          <a:xfrm>
            <a:off x="5410200" y="1985963"/>
            <a:ext cx="0" cy="273367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61" name="Oval 77"/>
          <p:cNvSpPr>
            <a:spLocks noChangeArrowheads="1"/>
          </p:cNvSpPr>
          <p:nvPr/>
        </p:nvSpPr>
        <p:spPr bwMode="auto">
          <a:xfrm>
            <a:off x="6858000" y="4343400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62" name="Oval 78"/>
          <p:cNvSpPr>
            <a:spLocks noChangeArrowheads="1"/>
          </p:cNvSpPr>
          <p:nvPr/>
        </p:nvSpPr>
        <p:spPr bwMode="auto">
          <a:xfrm>
            <a:off x="5334000" y="35052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63" name="Text Box 79"/>
          <p:cNvSpPr txBox="1">
            <a:spLocks noChangeArrowheads="1"/>
          </p:cNvSpPr>
          <p:nvPr/>
        </p:nvSpPr>
        <p:spPr bwMode="auto">
          <a:xfrm>
            <a:off x="5099050" y="35052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679" name="Text Box 95"/>
          <p:cNvSpPr txBox="1">
            <a:spLocks noChangeArrowheads="1"/>
          </p:cNvSpPr>
          <p:nvPr/>
        </p:nvSpPr>
        <p:spPr bwMode="auto">
          <a:xfrm>
            <a:off x="6262688" y="35052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7680" name="Text Box 96"/>
          <p:cNvSpPr txBox="1">
            <a:spLocks noChangeArrowheads="1"/>
          </p:cNvSpPr>
          <p:nvPr/>
        </p:nvSpPr>
        <p:spPr bwMode="auto">
          <a:xfrm>
            <a:off x="6324600" y="4343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7681" name="Oval 97"/>
          <p:cNvSpPr>
            <a:spLocks noChangeArrowheads="1"/>
          </p:cNvSpPr>
          <p:nvPr/>
        </p:nvSpPr>
        <p:spPr bwMode="auto">
          <a:xfrm>
            <a:off x="6477000" y="4343400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7685" name="Line 101"/>
          <p:cNvSpPr>
            <a:spLocks noChangeShapeType="1"/>
          </p:cNvSpPr>
          <p:nvPr/>
        </p:nvSpPr>
        <p:spPr bwMode="auto">
          <a:xfrm flipV="1">
            <a:off x="1835150" y="1916113"/>
            <a:ext cx="1828800" cy="5334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86" name="Text Box 102"/>
          <p:cNvSpPr txBox="1">
            <a:spLocks noChangeArrowheads="1"/>
          </p:cNvSpPr>
          <p:nvPr/>
        </p:nvSpPr>
        <p:spPr bwMode="auto">
          <a:xfrm>
            <a:off x="3635375" y="1628775"/>
            <a:ext cx="1219200" cy="457200"/>
          </a:xfrm>
          <a:prstGeom prst="rect">
            <a:avLst/>
          </a:prstGeom>
          <a:solidFill>
            <a:srgbClr val="00FF00">
              <a:alpha val="7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Times New Roman" panose="02020603050405020304" pitchFamily="18" charset="0"/>
              </a:rPr>
              <a:t>ОДЗ</a:t>
            </a:r>
          </a:p>
        </p:txBody>
      </p:sp>
      <p:cxnSp>
        <p:nvCxnSpPr>
          <p:cNvPr id="64" name="AutoShape 75"/>
          <p:cNvCxnSpPr>
            <a:cxnSpLocks noChangeShapeType="1"/>
          </p:cNvCxnSpPr>
          <p:nvPr/>
        </p:nvCxnSpPr>
        <p:spPr bwMode="auto">
          <a:xfrm rot="5400000" flipH="1">
            <a:off x="4724400" y="2819400"/>
            <a:ext cx="304800" cy="1066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76"/>
          <p:cNvCxnSpPr>
            <a:cxnSpLocks noChangeShapeType="1"/>
          </p:cNvCxnSpPr>
          <p:nvPr/>
        </p:nvCxnSpPr>
        <p:spPr bwMode="auto">
          <a:xfrm rot="-5400000">
            <a:off x="5943600" y="2971800"/>
            <a:ext cx="22225" cy="1089025"/>
          </a:xfrm>
          <a:prstGeom prst="curvedConnector3">
            <a:avLst>
              <a:gd name="adj1" fmla="val 1128569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77"/>
          <p:cNvCxnSpPr>
            <a:cxnSpLocks noChangeShapeType="1"/>
          </p:cNvCxnSpPr>
          <p:nvPr/>
        </p:nvCxnSpPr>
        <p:spPr bwMode="auto">
          <a:xfrm rot="-5400000">
            <a:off x="6934200" y="2895600"/>
            <a:ext cx="228600" cy="990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59" name="Rectangle 75"/>
          <p:cNvSpPr>
            <a:spLocks noChangeArrowheads="1"/>
          </p:cNvSpPr>
          <p:nvPr/>
        </p:nvSpPr>
        <p:spPr bwMode="auto">
          <a:xfrm>
            <a:off x="5421313" y="1981200"/>
            <a:ext cx="1143000" cy="2733675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0513" name="Object 72"/>
          <p:cNvGraphicFramePr>
            <a:graphicFrameLocks noGrp="1" noChangeAspect="1"/>
          </p:cNvGraphicFramePr>
          <p:nvPr>
            <p:ph sz="half" idx="1"/>
          </p:nvPr>
        </p:nvGraphicFramePr>
        <p:xfrm>
          <a:off x="87313" y="601663"/>
          <a:ext cx="3946525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Формула" r:id="rId7" imgW="1219200" imgH="1270000" progId="Equation.3">
                  <p:embed/>
                </p:oleObj>
              </mc:Choice>
              <mc:Fallback>
                <p:oleObj name="Формула" r:id="rId7" imgW="1219200" imgH="1270000" progId="Equation.3">
                  <p:embed/>
                  <p:pic>
                    <p:nvPicPr>
                      <p:cNvPr id="0" name="Object 7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601663"/>
                        <a:ext cx="3946525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6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6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6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1000"/>
                                        <p:tgtEl>
                                          <p:spTgt spid="6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6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6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6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6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6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6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2000"/>
                                        <p:tgtEl>
                                          <p:spTgt spid="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4" grpId="0" animBg="1"/>
      <p:bldP spid="67684" grpId="1" animBg="1"/>
      <p:bldP spid="67683" grpId="0" animBg="1"/>
      <p:bldP spid="67601" grpId="0" animBg="1"/>
      <p:bldP spid="67678" grpId="0" animBg="1"/>
      <p:bldP spid="67602" grpId="0" animBg="1"/>
      <p:bldP spid="67604" grpId="0"/>
      <p:bldP spid="67605" grpId="0" animBg="1"/>
      <p:bldP spid="67614" grpId="0"/>
      <p:bldP spid="67615" grpId="0"/>
      <p:bldP spid="67616" grpId="0"/>
      <p:bldP spid="67618" grpId="0"/>
      <p:bldP spid="67661" grpId="0" animBg="1"/>
      <p:bldP spid="67662" grpId="0" animBg="1"/>
      <p:bldP spid="67663" grpId="0"/>
      <p:bldP spid="67679" grpId="0"/>
      <p:bldP spid="67680" grpId="0"/>
      <p:bldP spid="67681" grpId="0" animBg="1"/>
      <p:bldP spid="67686" grpId="0" animBg="1"/>
      <p:bldP spid="67686" grpId="1" animBg="1"/>
      <p:bldP spid="676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620712"/>
            <a:ext cx="8605713" cy="53285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Суть </a:t>
            </a:r>
            <a:r>
              <a:rPr lang="ru-RU" altLang="ru-RU" sz="2800" b="1" dirty="0" smtClean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метода рационализации  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для решения логарифмических неравенств 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ru-RU" altLang="ru-RU" sz="2800" b="1" dirty="0" smtClean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метода замены множителя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состоит в том, что в ходе решения осуществляется  переход от неравенства, содержащего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логарифмические 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выражения, к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равносильному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рациональному</a:t>
            </a:r>
            <a:r>
              <a:rPr lang="ru-RU" alt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неравенству (или равносильной системе рациональных  неравенств).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>
            <a:hlinkClick r:id="rId3" action="ppaction://hlinksldjump"/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792163"/>
          <a:ext cx="28082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Формула" r:id="rId4" imgW="1129810" imgH="266584" progId="Equation.3">
                  <p:embed/>
                </p:oleObj>
              </mc:Choice>
              <mc:Fallback>
                <p:oleObj name="Формула" r:id="rId4" imgW="1129810" imgH="266584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792163"/>
                        <a:ext cx="28082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6">
            <a:hlinkClick r:id="rId6" action="ppaction://hlinksldjump"/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1412875"/>
          <a:ext cx="3241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Формула" r:id="rId7" imgW="1358310" imgH="431613" progId="Equation.3">
                  <p:embed/>
                </p:oleObj>
              </mc:Choice>
              <mc:Fallback>
                <p:oleObj name="Формула" r:id="rId7" imgW="1358310" imgH="431613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32416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9">
            <a:hlinkClick r:id="rId9" action="ppaction://hlinksldjump"/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0825" y="2276475"/>
          <a:ext cx="42878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Формула" r:id="rId10" imgW="1752600" imgH="393700" progId="Equation.3">
                  <p:embed/>
                </p:oleObj>
              </mc:Choice>
              <mc:Fallback>
                <p:oleObj name="Формула" r:id="rId10" imgW="1752600" imgH="39370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76475"/>
                        <a:ext cx="4287838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5">
            <a:hlinkClick r:id="rId9" action="ppaction://hlinksldjump"/>
          </p:cNvPr>
          <p:cNvGraphicFramePr>
            <a:graphicFrameLocks noChangeAspect="1"/>
          </p:cNvGraphicFramePr>
          <p:nvPr/>
        </p:nvGraphicFramePr>
        <p:xfrm>
          <a:off x="250825" y="4149725"/>
          <a:ext cx="49688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Формула" r:id="rId12" imgW="2159000" imgH="469900" progId="Equation.3">
                  <p:embed/>
                </p:oleObj>
              </mc:Choice>
              <mc:Fallback>
                <p:oleObj name="Формула" r:id="rId12" imgW="2159000" imgH="469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149725"/>
                        <a:ext cx="496887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6">
            <a:hlinkClick r:id="rId14" action="ppaction://hlinksldjump"/>
          </p:cNvPr>
          <p:cNvGraphicFramePr>
            <a:graphicFrameLocks noChangeAspect="1"/>
          </p:cNvGraphicFramePr>
          <p:nvPr/>
        </p:nvGraphicFramePr>
        <p:xfrm>
          <a:off x="250825" y="5229225"/>
          <a:ext cx="4105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Формула" r:id="rId15" imgW="1638300" imgH="419100" progId="Equation.3">
                  <p:embed/>
                </p:oleObj>
              </mc:Choice>
              <mc:Fallback>
                <p:oleObj name="Формула" r:id="rId15" imgW="16383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29225"/>
                        <a:ext cx="4105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8">
            <a:hlinkClick r:id="rId14" action="ppaction://hlinksldjump"/>
          </p:cNvPr>
          <p:cNvGraphicFramePr>
            <a:graphicFrameLocks noChangeAspect="1"/>
          </p:cNvGraphicFramePr>
          <p:nvPr/>
        </p:nvGraphicFramePr>
        <p:xfrm>
          <a:off x="250825" y="3141663"/>
          <a:ext cx="496887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Формула" r:id="rId17" imgW="2146300" imgH="469900" progId="Equation.3">
                  <p:embed/>
                </p:oleObj>
              </mc:Choice>
              <mc:Fallback>
                <p:oleObj name="Формула" r:id="rId17" imgW="2146300" imgH="469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141663"/>
                        <a:ext cx="4968875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88640"/>
            <a:ext cx="8283650" cy="697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Решите неравенства: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331913" y="1628775"/>
            <a:ext cx="6243637" cy="1323975"/>
          </a:xfrm>
          <a:prstGeom prst="rect">
            <a:avLst/>
          </a:prstGeom>
          <a:solidFill>
            <a:srgbClr val="FFCC99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4000"/>
              <a:t>Ответы </a:t>
            </a:r>
          </a:p>
          <a:p>
            <a:pPr algn="ctr" eaLnBrk="1" hangingPunct="1"/>
            <a:r>
              <a:rPr lang="ru-RU" altLang="ru-RU" sz="4000"/>
              <a:t>к заданиям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93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4213" y="461963"/>
          <a:ext cx="4445000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Формула" r:id="rId5" imgW="1053643" imgH="266584" progId="Equation.3">
                  <p:embed/>
                </p:oleObj>
              </mc:Choice>
              <mc:Fallback>
                <p:oleObj name="Формула" r:id="rId5" imgW="1053643" imgH="266584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61963"/>
                        <a:ext cx="4445000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195388" y="5627688"/>
          <a:ext cx="477678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Формула" r:id="rId7" imgW="1905000" imgH="431800" progId="Equation.3">
                  <p:embed/>
                </p:oleObj>
              </mc:Choice>
              <mc:Fallback>
                <p:oleObj name="Формула" r:id="rId7" imgW="1905000" imgH="4318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5627688"/>
                        <a:ext cx="4776787" cy="10826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755650" y="2636838"/>
            <a:ext cx="1223963" cy="1871662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3560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8625" y="1773238"/>
          <a:ext cx="50800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Формула" r:id="rId9" imgW="1701800" imgH="965200" progId="Equation.3">
                  <p:embed/>
                </p:oleObj>
              </mc:Choice>
              <mc:Fallback>
                <p:oleObj name="Формула" r:id="rId9" imgW="1701800" imgH="9652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73238"/>
                        <a:ext cx="50800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468313" y="2565400"/>
            <a:ext cx="1295400" cy="2174875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4579" name="Object 1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93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84138"/>
          <a:ext cx="3671887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Формула" r:id="rId5" imgW="1206500" imgH="431800" progId="Equation.3">
                  <p:embed/>
                </p:oleObj>
              </mc:Choice>
              <mc:Fallback>
                <p:oleObj name="Формула" r:id="rId5" imgW="1206500" imgH="4318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4138"/>
                        <a:ext cx="3671887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7975" y="1371600"/>
          <a:ext cx="507206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Формула" r:id="rId7" imgW="1968500" imgH="1549400" progId="Equation.3">
                  <p:embed/>
                </p:oleObj>
              </mc:Choice>
              <mc:Fallback>
                <p:oleObj name="Формула" r:id="rId7" imgW="1968500" imgH="1549400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371600"/>
                        <a:ext cx="5072063" cy="399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68313" y="6003925"/>
          <a:ext cx="69040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Формула" r:id="rId9" imgW="2438400" imgH="215900" progId="Equation.3">
                  <p:embed/>
                </p:oleObj>
              </mc:Choice>
              <mc:Fallback>
                <p:oleObj name="Формула" r:id="rId9" imgW="2438400" imgH="215900" progId="Equation.3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003925"/>
                        <a:ext cx="6904037" cy="6111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0"/>
          <p:cNvSpPr>
            <a:spLocks noChangeArrowheads="1"/>
          </p:cNvSpPr>
          <p:nvPr/>
        </p:nvSpPr>
        <p:spPr bwMode="auto">
          <a:xfrm>
            <a:off x="323850" y="4546600"/>
            <a:ext cx="1295400" cy="2176463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7651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9388" y="200025"/>
          <a:ext cx="5113337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Формула" r:id="rId3" imgW="2019300" imgH="469900" progId="Equation.3">
                  <p:embed/>
                </p:oleObj>
              </mc:Choice>
              <mc:Fallback>
                <p:oleObj name="Формула" r:id="rId3" imgW="2019300" imgH="4699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0025"/>
                        <a:ext cx="5113337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9388" y="1395413"/>
          <a:ext cx="49085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Формула" r:id="rId5" imgW="1916868" imgH="393529" progId="Equation.3">
                  <p:embed/>
                </p:oleObj>
              </mc:Choice>
              <mc:Fallback>
                <p:oleObj name="Формула" r:id="rId5" imgW="1916868" imgH="393529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395413"/>
                        <a:ext cx="49085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0825" y="2349500"/>
          <a:ext cx="31178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Формула" r:id="rId7" imgW="1218671" imgH="393529" progId="Equation.3">
                  <p:embed/>
                </p:oleObj>
              </mc:Choice>
              <mc:Fallback>
                <p:oleObj name="Формула" r:id="rId7" imgW="1218671" imgH="393529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349500"/>
                        <a:ext cx="31178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2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07950" y="3305175"/>
          <a:ext cx="4176713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Формула" r:id="rId9" imgW="1701800" imgH="1447800" progId="Equation.3">
                  <p:embed/>
                </p:oleObj>
              </mc:Choice>
              <mc:Fallback>
                <p:oleObj name="Формула" r:id="rId9" imgW="1701800" imgH="1447800" progId="Equation.3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305175"/>
                        <a:ext cx="4176713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26"/>
          <p:cNvGraphicFramePr>
            <a:graphicFrameLocks noChangeAspect="1"/>
          </p:cNvGraphicFramePr>
          <p:nvPr/>
        </p:nvGraphicFramePr>
        <p:xfrm>
          <a:off x="2627313" y="6148388"/>
          <a:ext cx="47831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Формула" r:id="rId11" imgW="2005729" imgH="215806" progId="Equation.3">
                  <p:embed/>
                </p:oleObj>
              </mc:Choice>
              <mc:Fallback>
                <p:oleObj name="Формула" r:id="rId11" imgW="2005729" imgH="21580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148388"/>
                        <a:ext cx="4783137" cy="5619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00"/>
          <p:cNvSpPr>
            <a:spLocks noChangeArrowheads="1"/>
          </p:cNvSpPr>
          <p:nvPr/>
        </p:nvSpPr>
        <p:spPr bwMode="auto">
          <a:xfrm>
            <a:off x="306388" y="3394075"/>
            <a:ext cx="1008062" cy="1114425"/>
          </a:xfrm>
          <a:prstGeom prst="rect">
            <a:avLst/>
          </a:prstGeom>
          <a:solidFill>
            <a:srgbClr val="99FF33">
              <a:alpha val="6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9" name="Rectangle 99"/>
          <p:cNvSpPr>
            <a:spLocks noChangeArrowheads="1"/>
          </p:cNvSpPr>
          <p:nvPr/>
        </p:nvSpPr>
        <p:spPr bwMode="auto">
          <a:xfrm>
            <a:off x="823913" y="4856163"/>
            <a:ext cx="312737" cy="2062162"/>
          </a:xfrm>
          <a:prstGeom prst="rect">
            <a:avLst/>
          </a:prstGeom>
          <a:solidFill>
            <a:srgbClr val="FFFF0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2" name="Rectangle 18"/>
          <p:cNvSpPr>
            <a:spLocks noChangeArrowheads="1"/>
          </p:cNvSpPr>
          <p:nvPr/>
        </p:nvSpPr>
        <p:spPr bwMode="auto">
          <a:xfrm>
            <a:off x="796925" y="5462588"/>
            <a:ext cx="679450" cy="263525"/>
          </a:xfrm>
          <a:prstGeom prst="rect">
            <a:avLst/>
          </a:prstGeom>
          <a:solidFill>
            <a:schemeClr val="folHlink">
              <a:alpha val="6313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7" name="Rectangle 75"/>
          <p:cNvSpPr>
            <a:spLocks noChangeArrowheads="1"/>
          </p:cNvSpPr>
          <p:nvPr/>
        </p:nvSpPr>
        <p:spPr bwMode="auto">
          <a:xfrm>
            <a:off x="2622550" y="4856163"/>
            <a:ext cx="539750" cy="2074862"/>
          </a:xfrm>
          <a:prstGeom prst="rect">
            <a:avLst/>
          </a:prstGeom>
          <a:solidFill>
            <a:srgbClr val="00FF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8678" name="Object 4"/>
          <p:cNvGraphicFramePr>
            <a:graphicFrameLocks noGrp="1" noChangeAspect="1"/>
          </p:cNvGraphicFramePr>
          <p:nvPr>
            <p:ph/>
          </p:nvPr>
        </p:nvGraphicFramePr>
        <p:xfrm>
          <a:off x="323850" y="127000"/>
          <a:ext cx="3960813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Формула" r:id="rId3" imgW="1498600" imgH="419100" progId="Equation.3">
                  <p:embed/>
                </p:oleObj>
              </mc:Choice>
              <mc:Fallback>
                <p:oleObj name="Формула" r:id="rId3" imgW="1498600" imgH="4191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7000"/>
                        <a:ext cx="3960813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Объект 2"/>
          <p:cNvGraphicFramePr>
            <a:graphicFrameLocks noChangeAspect="1"/>
          </p:cNvGraphicFramePr>
          <p:nvPr/>
        </p:nvGraphicFramePr>
        <p:xfrm>
          <a:off x="136525" y="2616200"/>
          <a:ext cx="19145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Формула" r:id="rId5" imgW="1079500" imgH="1117600" progId="Equation.3">
                  <p:embed/>
                </p:oleObj>
              </mc:Choice>
              <mc:Fallback>
                <p:oleObj name="Формула" r:id="rId5" imgW="1079500" imgH="1117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2616200"/>
                        <a:ext cx="19145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Объект 4"/>
          <p:cNvGraphicFramePr>
            <a:graphicFrameLocks noChangeAspect="1"/>
          </p:cNvGraphicFramePr>
          <p:nvPr/>
        </p:nvGraphicFramePr>
        <p:xfrm>
          <a:off x="300038" y="1341438"/>
          <a:ext cx="26638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Формула" r:id="rId7" imgW="1193800" imgH="508000" progId="Equation.3">
                  <p:embed/>
                </p:oleObj>
              </mc:Choice>
              <mc:Fallback>
                <p:oleObj name="Формула" r:id="rId7" imgW="1193800" imgH="5080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341438"/>
                        <a:ext cx="26638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Объект 5"/>
          <p:cNvGraphicFramePr>
            <a:graphicFrameLocks noChangeAspect="1"/>
          </p:cNvGraphicFramePr>
          <p:nvPr/>
        </p:nvGraphicFramePr>
        <p:xfrm>
          <a:off x="3241675" y="1341438"/>
          <a:ext cx="2574925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Формула" r:id="rId9" imgW="1117115" imgH="482391" progId="Equation.3">
                  <p:embed/>
                </p:oleObj>
              </mc:Choice>
              <mc:Fallback>
                <p:oleObj name="Формула" r:id="rId9" imgW="1117115" imgH="482391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1341438"/>
                        <a:ext cx="2574925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Объект 6"/>
          <p:cNvGraphicFramePr>
            <a:graphicFrameLocks noChangeAspect="1"/>
          </p:cNvGraphicFramePr>
          <p:nvPr/>
        </p:nvGraphicFramePr>
        <p:xfrm>
          <a:off x="2438400" y="2562225"/>
          <a:ext cx="2847975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Формула" r:id="rId11" imgW="1549400" imgH="1117600" progId="Equation.3">
                  <p:embed/>
                </p:oleObj>
              </mc:Choice>
              <mc:Fallback>
                <p:oleObj name="Формула" r:id="rId11" imgW="1549400" imgH="1117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62225"/>
                        <a:ext cx="2847975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Объект 7"/>
          <p:cNvGraphicFramePr>
            <a:graphicFrameLocks noChangeAspect="1"/>
          </p:cNvGraphicFramePr>
          <p:nvPr/>
        </p:nvGraphicFramePr>
        <p:xfrm>
          <a:off x="5508625" y="2579688"/>
          <a:ext cx="2779713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Формула" r:id="rId13" imgW="1460500" imgH="1117600" progId="Equation.3">
                  <p:embed/>
                </p:oleObj>
              </mc:Choice>
              <mc:Fallback>
                <p:oleObj name="Формула" r:id="rId13" imgW="1460500" imgH="1117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579688"/>
                        <a:ext cx="2779713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710113" y="5830888"/>
          <a:ext cx="40322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Формула" r:id="rId15" imgW="1803400" imgH="215900" progId="Equation.3">
                  <p:embed/>
                </p:oleObj>
              </mc:Choice>
              <mc:Fallback>
                <p:oleObj name="Формула" r:id="rId15" imgW="1803400" imgH="2159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5830888"/>
                        <a:ext cx="4032250" cy="5254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Line 98"/>
          <p:cNvSpPr>
            <a:spLocks noChangeShapeType="1"/>
          </p:cNvSpPr>
          <p:nvPr/>
        </p:nvSpPr>
        <p:spPr bwMode="auto">
          <a:xfrm>
            <a:off x="3176588" y="4868863"/>
            <a:ext cx="15875" cy="2062162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371475" y="6299200"/>
            <a:ext cx="2820988" cy="24765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1" name="Rectangle 94"/>
          <p:cNvSpPr>
            <a:spLocks noChangeArrowheads="1"/>
          </p:cNvSpPr>
          <p:nvPr/>
        </p:nvSpPr>
        <p:spPr bwMode="auto">
          <a:xfrm>
            <a:off x="2603500" y="5462588"/>
            <a:ext cx="609600" cy="239712"/>
          </a:xfrm>
          <a:prstGeom prst="rect">
            <a:avLst/>
          </a:prstGeom>
          <a:solidFill>
            <a:schemeClr val="folHlink">
              <a:alpha val="6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419100" y="56896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3671888" y="56816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314700" y="49911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>
            <a:off x="419100" y="65278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3671888" y="64738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cxnSp>
        <p:nvCxnSpPr>
          <p:cNvPr id="58" name="AutoShape 70"/>
          <p:cNvCxnSpPr>
            <a:cxnSpLocks noChangeShapeType="1"/>
          </p:cNvCxnSpPr>
          <p:nvPr/>
        </p:nvCxnSpPr>
        <p:spPr bwMode="auto">
          <a:xfrm rot="5400000">
            <a:off x="1473200" y="5626100"/>
            <a:ext cx="25400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Line 76"/>
          <p:cNvSpPr>
            <a:spLocks noChangeShapeType="1"/>
          </p:cNvSpPr>
          <p:nvPr/>
        </p:nvSpPr>
        <p:spPr bwMode="auto">
          <a:xfrm flipH="1">
            <a:off x="796925" y="4868863"/>
            <a:ext cx="26988" cy="2062162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Text Box 79"/>
          <p:cNvSpPr txBox="1">
            <a:spLocks noChangeArrowheads="1"/>
          </p:cNvSpPr>
          <p:nvPr/>
        </p:nvSpPr>
        <p:spPr bwMode="auto">
          <a:xfrm>
            <a:off x="1409700" y="574992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2" name="Text Box 95"/>
          <p:cNvSpPr txBox="1">
            <a:spLocks noChangeArrowheads="1"/>
          </p:cNvSpPr>
          <p:nvPr/>
        </p:nvSpPr>
        <p:spPr bwMode="auto">
          <a:xfrm>
            <a:off x="2354263" y="57515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3" name="Text Box 96"/>
          <p:cNvSpPr txBox="1">
            <a:spLocks noChangeArrowheads="1"/>
          </p:cNvSpPr>
          <p:nvPr/>
        </p:nvSpPr>
        <p:spPr bwMode="auto">
          <a:xfrm>
            <a:off x="2354263" y="6451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4" name="Oval 78"/>
          <p:cNvSpPr>
            <a:spLocks noChangeArrowheads="1"/>
          </p:cNvSpPr>
          <p:nvPr/>
        </p:nvSpPr>
        <p:spPr bwMode="auto">
          <a:xfrm>
            <a:off x="738188" y="5641975"/>
            <a:ext cx="152400" cy="16668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5" name="Text Box 79"/>
          <p:cNvSpPr txBox="1">
            <a:spLocks noChangeArrowheads="1"/>
          </p:cNvSpPr>
          <p:nvPr/>
        </p:nvSpPr>
        <p:spPr bwMode="auto">
          <a:xfrm>
            <a:off x="446088" y="57023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1820863" y="50038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</a:rPr>
              <a:t>+</a:t>
            </a:r>
            <a:endParaRPr lang="ru-RU" altLang="ru-RU" sz="3600">
              <a:solidFill>
                <a:srgbClr val="FF0000"/>
              </a:solidFill>
            </a:endParaRP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293688" y="50228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</a:rPr>
              <a:t>+</a:t>
            </a:r>
            <a:endParaRPr lang="ru-RU" altLang="ru-RU" sz="3600">
              <a:solidFill>
                <a:srgbClr val="FF0000"/>
              </a:solidFill>
            </a:endParaRPr>
          </a:p>
        </p:txBody>
      </p:sp>
      <p:sp>
        <p:nvSpPr>
          <p:cNvPr id="71" name="Text Box 95"/>
          <p:cNvSpPr txBox="1">
            <a:spLocks noChangeArrowheads="1"/>
          </p:cNvSpPr>
          <p:nvPr/>
        </p:nvSpPr>
        <p:spPr bwMode="auto">
          <a:xfrm>
            <a:off x="3063875" y="64404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1119188" y="4868863"/>
            <a:ext cx="6350" cy="2006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" name="Line 98"/>
          <p:cNvSpPr>
            <a:spLocks noChangeShapeType="1"/>
          </p:cNvSpPr>
          <p:nvPr/>
        </p:nvSpPr>
        <p:spPr bwMode="auto">
          <a:xfrm>
            <a:off x="1476375" y="4868863"/>
            <a:ext cx="12700" cy="198437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Oval 78"/>
          <p:cNvSpPr>
            <a:spLocks noChangeArrowheads="1"/>
          </p:cNvSpPr>
          <p:nvPr/>
        </p:nvSpPr>
        <p:spPr bwMode="auto">
          <a:xfrm>
            <a:off x="1409700" y="5613400"/>
            <a:ext cx="152400" cy="1651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5" name="Line 98"/>
          <p:cNvSpPr>
            <a:spLocks noChangeShapeType="1"/>
          </p:cNvSpPr>
          <p:nvPr/>
        </p:nvSpPr>
        <p:spPr bwMode="auto">
          <a:xfrm>
            <a:off x="2603500" y="4868863"/>
            <a:ext cx="19050" cy="2090737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" name="Oval 21"/>
          <p:cNvSpPr>
            <a:spLocks noChangeArrowheads="1"/>
          </p:cNvSpPr>
          <p:nvPr/>
        </p:nvSpPr>
        <p:spPr bwMode="auto">
          <a:xfrm>
            <a:off x="2552700" y="5613400"/>
            <a:ext cx="152400" cy="1651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b="0">
              <a:latin typeface="Times New Roman" pitchFamily="18" charset="0"/>
            </a:endParaRPr>
          </a:p>
        </p:txBody>
      </p:sp>
      <p:sp>
        <p:nvSpPr>
          <p:cNvPr id="77" name="Oval 97"/>
          <p:cNvSpPr>
            <a:spLocks noChangeArrowheads="1"/>
          </p:cNvSpPr>
          <p:nvPr/>
        </p:nvSpPr>
        <p:spPr bwMode="auto">
          <a:xfrm>
            <a:off x="2552700" y="6451600"/>
            <a:ext cx="152400" cy="165100"/>
          </a:xfrm>
          <a:prstGeom prst="ellipse">
            <a:avLst/>
          </a:prstGeom>
          <a:solidFill>
            <a:schemeClr val="tx2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3086100" y="5594350"/>
            <a:ext cx="152400" cy="165100"/>
          </a:xfrm>
          <a:prstGeom prst="ellipse">
            <a:avLst/>
          </a:prstGeom>
          <a:solidFill>
            <a:schemeClr val="tx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9" name="Oval 77"/>
          <p:cNvSpPr>
            <a:spLocks noChangeArrowheads="1"/>
          </p:cNvSpPr>
          <p:nvPr/>
        </p:nvSpPr>
        <p:spPr bwMode="auto">
          <a:xfrm>
            <a:off x="3116263" y="6440488"/>
            <a:ext cx="152400" cy="165100"/>
          </a:xfrm>
          <a:prstGeom prst="ellipse">
            <a:avLst/>
          </a:prstGeom>
          <a:solidFill>
            <a:schemeClr val="tx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80" name="Oval 77"/>
          <p:cNvSpPr>
            <a:spLocks noChangeArrowheads="1"/>
          </p:cNvSpPr>
          <p:nvPr/>
        </p:nvSpPr>
        <p:spPr bwMode="auto">
          <a:xfrm>
            <a:off x="1046163" y="6423025"/>
            <a:ext cx="152400" cy="165100"/>
          </a:xfrm>
          <a:prstGeom prst="ellipse">
            <a:avLst/>
          </a:prstGeom>
          <a:solidFill>
            <a:schemeClr val="tx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81" name="Text Box 95"/>
          <p:cNvSpPr txBox="1">
            <a:spLocks noChangeArrowheads="1"/>
          </p:cNvSpPr>
          <p:nvPr/>
        </p:nvSpPr>
        <p:spPr bwMode="auto">
          <a:xfrm>
            <a:off x="3101975" y="574992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1116013" y="4868863"/>
            <a:ext cx="373062" cy="2019300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2651125" y="5030788"/>
            <a:ext cx="4524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136650" y="4978400"/>
            <a:ext cx="395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70" name="Text Box 79"/>
          <p:cNvSpPr txBox="1">
            <a:spLocks noChangeArrowheads="1"/>
          </p:cNvSpPr>
          <p:nvPr/>
        </p:nvSpPr>
        <p:spPr bwMode="auto">
          <a:xfrm>
            <a:off x="830263" y="6424613"/>
            <a:ext cx="263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9" grpId="0" animBg="1"/>
      <p:bldP spid="52" grpId="0" animBg="1"/>
      <p:bldP spid="47" grpId="0" animBg="1"/>
      <p:bldP spid="50" grpId="0" animBg="1"/>
      <p:bldP spid="51" grpId="0" animBg="1"/>
      <p:bldP spid="54" grpId="0"/>
      <p:bldP spid="55" grpId="0"/>
      <p:bldP spid="57" grpId="0"/>
      <p:bldP spid="61" grpId="0"/>
      <p:bldP spid="62" grpId="0"/>
      <p:bldP spid="63" grpId="0"/>
      <p:bldP spid="64" grpId="0" animBg="1"/>
      <p:bldP spid="65" grpId="0"/>
      <p:bldP spid="66" grpId="0"/>
      <p:bldP spid="67" grpId="0"/>
      <p:bldP spid="71" grpId="0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59" grpId="0" animBg="1"/>
      <p:bldP spid="68" grpId="0"/>
      <p:bldP spid="69" grpId="0"/>
      <p:bldP spid="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973763" y="2232025"/>
            <a:ext cx="331787" cy="2268538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6" name="Rectangle 99"/>
          <p:cNvSpPr>
            <a:spLocks noChangeArrowheads="1"/>
          </p:cNvSpPr>
          <p:nvPr/>
        </p:nvSpPr>
        <p:spPr bwMode="auto">
          <a:xfrm>
            <a:off x="5649913" y="2232025"/>
            <a:ext cx="323850" cy="2268538"/>
          </a:xfrm>
          <a:prstGeom prst="rect">
            <a:avLst/>
          </a:prstGeom>
          <a:solidFill>
            <a:srgbClr val="FFFF0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4" name="Rectangle 75"/>
          <p:cNvSpPr>
            <a:spLocks noChangeArrowheads="1"/>
          </p:cNvSpPr>
          <p:nvPr/>
        </p:nvSpPr>
        <p:spPr bwMode="auto">
          <a:xfrm>
            <a:off x="7448550" y="2232025"/>
            <a:ext cx="590550" cy="2287588"/>
          </a:xfrm>
          <a:prstGeom prst="rect">
            <a:avLst/>
          </a:prstGeom>
          <a:solidFill>
            <a:srgbClr val="00FF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28674" name="Object 4"/>
          <p:cNvGraphicFramePr>
            <a:graphicFrameLocks noGrp="1" noChangeAspect="1"/>
          </p:cNvGraphicFramePr>
          <p:nvPr>
            <p:ph/>
          </p:nvPr>
        </p:nvGraphicFramePr>
        <p:xfrm>
          <a:off x="206375" y="638175"/>
          <a:ext cx="345598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7" name="Формула" r:id="rId3" imgW="1498600" imgH="419100" progId="Equation.3">
                  <p:embed/>
                </p:oleObj>
              </mc:Choice>
              <mc:Fallback>
                <p:oleObj name="Формула" r:id="rId3" imgW="1498600" imgH="4191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638175"/>
                        <a:ext cx="345598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Объект 4"/>
          <p:cNvGraphicFramePr>
            <a:graphicFrameLocks noChangeAspect="1"/>
          </p:cNvGraphicFramePr>
          <p:nvPr/>
        </p:nvGraphicFramePr>
        <p:xfrm>
          <a:off x="227013" y="1604963"/>
          <a:ext cx="24479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8" name="Формула" r:id="rId5" imgW="1193800" imgH="508000" progId="Equation.3">
                  <p:embed/>
                </p:oleObj>
              </mc:Choice>
              <mc:Fallback>
                <p:oleObj name="Формула" r:id="rId5" imgW="1193800" imgH="5080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604963"/>
                        <a:ext cx="24479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20663" y="2695575"/>
          <a:ext cx="3590925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" name="Формула" r:id="rId7" imgW="2019300" imgH="889000" progId="Equation.3">
                  <p:embed/>
                </p:oleObj>
              </mc:Choice>
              <mc:Fallback>
                <p:oleObj name="Формула" r:id="rId7" imgW="2019300" imgH="8890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2695575"/>
                        <a:ext cx="3590925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413250" y="4625975"/>
          <a:ext cx="2606675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Формула" r:id="rId9" imgW="1460500" imgH="1168400" progId="Equation.3">
                  <p:embed/>
                </p:oleObj>
              </mc:Choice>
              <mc:Fallback>
                <p:oleObj name="Формула" r:id="rId9" imgW="1460500" imgH="11684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4625975"/>
                        <a:ext cx="2606675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982663" y="3856038"/>
            <a:ext cx="3517900" cy="1166812"/>
            <a:chOff x="983270" y="3856145"/>
            <a:chExt cx="4261652" cy="1166346"/>
          </a:xfrm>
        </p:grpSpPr>
        <p:sp>
          <p:nvSpPr>
            <p:cNvPr id="29742" name="TextBox 12"/>
            <p:cNvSpPr txBox="1">
              <a:spLocks noChangeArrowheads="1"/>
            </p:cNvSpPr>
            <p:nvPr/>
          </p:nvSpPr>
          <p:spPr bwMode="auto">
            <a:xfrm>
              <a:off x="983270" y="4653275"/>
              <a:ext cx="1556547" cy="369216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i="1"/>
            </a:p>
          </p:txBody>
        </p:sp>
        <p:grpSp>
          <p:nvGrpSpPr>
            <p:cNvPr id="29743" name="Группа 16"/>
            <p:cNvGrpSpPr>
              <a:grpSpLocks/>
            </p:cNvGrpSpPr>
            <p:nvPr/>
          </p:nvGrpSpPr>
          <p:grpSpPr bwMode="auto">
            <a:xfrm>
              <a:off x="1761544" y="3856145"/>
              <a:ext cx="3483378" cy="796991"/>
              <a:chOff x="1761544" y="3856145"/>
              <a:chExt cx="3483378" cy="796991"/>
            </a:xfrm>
          </p:grpSpPr>
          <p:sp>
            <p:nvSpPr>
              <p:cNvPr id="29744" name="TextBox 19"/>
              <p:cNvSpPr txBox="1">
                <a:spLocks noChangeArrowheads="1"/>
              </p:cNvSpPr>
              <p:nvPr/>
            </p:nvSpPr>
            <p:spPr bwMode="auto">
              <a:xfrm>
                <a:off x="2627541" y="3856145"/>
                <a:ext cx="2617381" cy="644169"/>
              </a:xfrm>
              <a:prstGeom prst="rect">
                <a:avLst/>
              </a:prstGeom>
              <a:solidFill>
                <a:srgbClr val="FF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 i="1"/>
              </a:p>
            </p:txBody>
          </p:sp>
          <p:cxnSp>
            <p:nvCxnSpPr>
              <p:cNvPr id="29745" name="Прямая со стрелкой 10"/>
              <p:cNvCxnSpPr>
                <a:cxnSpLocks noChangeShapeType="1"/>
                <a:stCxn id="29742" idx="0"/>
              </p:cNvCxnSpPr>
              <p:nvPr/>
            </p:nvCxnSpPr>
            <p:spPr bwMode="auto">
              <a:xfrm flipV="1">
                <a:off x="1761544" y="4193521"/>
                <a:ext cx="865996" cy="459615"/>
              </a:xfrm>
              <a:prstGeom prst="straightConnector1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746" name="TextBox 14"/>
              <p:cNvSpPr txBox="1">
                <a:spLocks noChangeArrowheads="1"/>
              </p:cNvSpPr>
              <p:nvPr/>
            </p:nvSpPr>
            <p:spPr bwMode="auto">
              <a:xfrm>
                <a:off x="2642821" y="3947393"/>
                <a:ext cx="1368078" cy="461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ru-RU" sz="2000" b="0"/>
                  <a:t>D&lt;</a:t>
                </a:r>
                <a:r>
                  <a:rPr lang="en-US" altLang="ru-RU" sz="2400" b="0">
                    <a:latin typeface="Times New Roman" panose="02020603050405020304" pitchFamily="18" charset="0"/>
                  </a:rPr>
                  <a:t>0</a:t>
                </a:r>
                <a:r>
                  <a:rPr lang="ru-RU" altLang="ru-RU" sz="2000" b="0">
                    <a:latin typeface="Times New Roman" panose="02020603050405020304" pitchFamily="18" charset="0"/>
                  </a:rPr>
                  <a:t>,</a:t>
                </a:r>
              </a:p>
            </p:txBody>
          </p:sp>
          <p:graphicFrame>
            <p:nvGraphicFramePr>
              <p:cNvPr id="29747" name="Объект 15"/>
              <p:cNvGraphicFramePr>
                <a:graphicFrameLocks noChangeAspect="1"/>
              </p:cNvGraphicFramePr>
              <p:nvPr/>
            </p:nvGraphicFramePr>
            <p:xfrm>
              <a:off x="3674493" y="4033217"/>
              <a:ext cx="1461815" cy="3206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1" name="Формула" r:id="rId11" imgW="926698" imgH="203112" progId="Equation.3">
                      <p:embed/>
                    </p:oleObj>
                  </mc:Choice>
                  <mc:Fallback>
                    <p:oleObj name="Формула" r:id="rId11" imgW="926698" imgH="203112" progId="Equation.3">
                      <p:embed/>
                      <p:pic>
                        <p:nvPicPr>
                          <p:cNvPr id="0" name="Объект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74493" y="4033217"/>
                            <a:ext cx="1461815" cy="3206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50825" y="-69163"/>
            <a:ext cx="4545013" cy="457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</a:t>
            </a:r>
          </a:p>
        </p:txBody>
      </p:sp>
      <p:sp>
        <p:nvSpPr>
          <p:cNvPr id="65" name="Line 98"/>
          <p:cNvSpPr>
            <a:spLocks noChangeShapeType="1"/>
          </p:cNvSpPr>
          <p:nvPr/>
        </p:nvSpPr>
        <p:spPr bwMode="auto">
          <a:xfrm>
            <a:off x="8023225" y="2232025"/>
            <a:ext cx="15875" cy="228758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197475" y="3897313"/>
            <a:ext cx="2820988" cy="247650"/>
          </a:xfrm>
          <a:prstGeom prst="rect">
            <a:avLst/>
          </a:prstGeom>
          <a:solidFill>
            <a:srgbClr val="00CCFF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8" name="Rectangle 94"/>
          <p:cNvSpPr>
            <a:spLocks noChangeArrowheads="1"/>
          </p:cNvSpPr>
          <p:nvPr/>
        </p:nvSpPr>
        <p:spPr bwMode="auto">
          <a:xfrm>
            <a:off x="7429500" y="3060700"/>
            <a:ext cx="609600" cy="239713"/>
          </a:xfrm>
          <a:prstGeom prst="rect">
            <a:avLst/>
          </a:prstGeom>
          <a:solidFill>
            <a:schemeClr val="folHlink"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5622925" y="3094038"/>
            <a:ext cx="700088" cy="228600"/>
          </a:xfrm>
          <a:prstGeom prst="rect">
            <a:avLst/>
          </a:prstGeom>
          <a:solidFill>
            <a:schemeClr val="fol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70" name="Line 19"/>
          <p:cNvSpPr>
            <a:spLocks noChangeShapeType="1"/>
          </p:cNvSpPr>
          <p:nvPr/>
        </p:nvSpPr>
        <p:spPr bwMode="auto">
          <a:xfrm>
            <a:off x="5245100" y="3287713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8497888" y="32797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8140700" y="258921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73" name="Line 33"/>
          <p:cNvSpPr>
            <a:spLocks noChangeShapeType="1"/>
          </p:cNvSpPr>
          <p:nvPr/>
        </p:nvSpPr>
        <p:spPr bwMode="auto">
          <a:xfrm>
            <a:off x="5245100" y="4125913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8497888" y="40719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i="1">
                <a:latin typeface="Times New Roman" panose="02020603050405020304" pitchFamily="18" charset="0"/>
              </a:rPr>
              <a:t>x</a:t>
            </a:r>
            <a:endParaRPr lang="ru-RU" altLang="ru-RU" sz="2400" i="1">
              <a:latin typeface="Times New Roman" panose="02020603050405020304" pitchFamily="18" charset="0"/>
            </a:endParaRPr>
          </a:p>
        </p:txBody>
      </p:sp>
      <p:cxnSp>
        <p:nvCxnSpPr>
          <p:cNvPr id="75" name="AutoShape 70"/>
          <p:cNvCxnSpPr>
            <a:cxnSpLocks noChangeShapeType="1"/>
          </p:cNvCxnSpPr>
          <p:nvPr/>
        </p:nvCxnSpPr>
        <p:spPr bwMode="auto">
          <a:xfrm rot="5400000">
            <a:off x="6299200" y="3224213"/>
            <a:ext cx="25400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5622925" y="2232025"/>
            <a:ext cx="0" cy="226853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" name="Text Box 79"/>
          <p:cNvSpPr txBox="1">
            <a:spLocks noChangeArrowheads="1"/>
          </p:cNvSpPr>
          <p:nvPr/>
        </p:nvSpPr>
        <p:spPr bwMode="auto">
          <a:xfrm>
            <a:off x="6235700" y="334803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9" name="Text Box 95"/>
          <p:cNvSpPr txBox="1">
            <a:spLocks noChangeArrowheads="1"/>
          </p:cNvSpPr>
          <p:nvPr/>
        </p:nvSpPr>
        <p:spPr bwMode="auto">
          <a:xfrm>
            <a:off x="7180263" y="334962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0" name="Text Box 96"/>
          <p:cNvSpPr txBox="1">
            <a:spLocks noChangeArrowheads="1"/>
          </p:cNvSpPr>
          <p:nvPr/>
        </p:nvSpPr>
        <p:spPr bwMode="auto">
          <a:xfrm>
            <a:off x="7180263" y="40497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1" name="Oval 78"/>
          <p:cNvSpPr>
            <a:spLocks noChangeArrowheads="1"/>
          </p:cNvSpPr>
          <p:nvPr/>
        </p:nvSpPr>
        <p:spPr bwMode="auto">
          <a:xfrm>
            <a:off x="5543550" y="3203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82" name="Text Box 79"/>
          <p:cNvSpPr txBox="1">
            <a:spLocks noChangeArrowheads="1"/>
          </p:cNvSpPr>
          <p:nvPr/>
        </p:nvSpPr>
        <p:spPr bwMode="auto">
          <a:xfrm>
            <a:off x="5272088" y="33004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6646863" y="260191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</a:rPr>
              <a:t>+</a:t>
            </a:r>
            <a:endParaRPr lang="ru-RU" altLang="ru-RU" sz="3600">
              <a:solidFill>
                <a:srgbClr val="FF0000"/>
              </a:solidFill>
            </a:endParaRP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5119688" y="262096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</a:rPr>
              <a:t>+</a:t>
            </a:r>
            <a:endParaRPr lang="ru-RU" altLang="ru-RU" sz="3600">
              <a:solidFill>
                <a:srgbClr val="FF0000"/>
              </a:solidFill>
            </a:endParaRP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7635875" y="2598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5905500" y="2576513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87" name="Text Box 79"/>
          <p:cNvSpPr txBox="1">
            <a:spLocks noChangeArrowheads="1"/>
          </p:cNvSpPr>
          <p:nvPr/>
        </p:nvSpPr>
        <p:spPr bwMode="auto">
          <a:xfrm>
            <a:off x="5657850" y="4022725"/>
            <a:ext cx="263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8" name="Text Box 95"/>
          <p:cNvSpPr txBox="1">
            <a:spLocks noChangeArrowheads="1"/>
          </p:cNvSpPr>
          <p:nvPr/>
        </p:nvSpPr>
        <p:spPr bwMode="auto">
          <a:xfrm>
            <a:off x="7889875" y="4038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9" name="Line 73"/>
          <p:cNvSpPr>
            <a:spLocks noChangeShapeType="1"/>
          </p:cNvSpPr>
          <p:nvPr/>
        </p:nvSpPr>
        <p:spPr bwMode="auto">
          <a:xfrm flipH="1">
            <a:off x="5945188" y="2232025"/>
            <a:ext cx="6350" cy="224948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" name="Line 98"/>
          <p:cNvSpPr>
            <a:spLocks noChangeShapeType="1"/>
          </p:cNvSpPr>
          <p:nvPr/>
        </p:nvSpPr>
        <p:spPr bwMode="auto">
          <a:xfrm>
            <a:off x="6318250" y="2232025"/>
            <a:ext cx="0" cy="226853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Oval 78"/>
          <p:cNvSpPr>
            <a:spLocks noChangeArrowheads="1"/>
          </p:cNvSpPr>
          <p:nvPr/>
        </p:nvSpPr>
        <p:spPr bwMode="auto">
          <a:xfrm>
            <a:off x="6235700" y="321151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2" name="Line 98"/>
          <p:cNvSpPr>
            <a:spLocks noChangeShapeType="1"/>
          </p:cNvSpPr>
          <p:nvPr/>
        </p:nvSpPr>
        <p:spPr bwMode="auto">
          <a:xfrm flipH="1">
            <a:off x="7448550" y="2232025"/>
            <a:ext cx="3175" cy="226853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Oval 21"/>
          <p:cNvSpPr>
            <a:spLocks noChangeArrowheads="1"/>
          </p:cNvSpPr>
          <p:nvPr/>
        </p:nvSpPr>
        <p:spPr bwMode="auto">
          <a:xfrm>
            <a:off x="7378700" y="3211513"/>
            <a:ext cx="144463" cy="14446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b="0">
              <a:latin typeface="Times New Roman" pitchFamily="18" charset="0"/>
            </a:endParaRPr>
          </a:p>
        </p:txBody>
      </p:sp>
      <p:sp>
        <p:nvSpPr>
          <p:cNvPr id="94" name="Oval 97"/>
          <p:cNvSpPr>
            <a:spLocks noChangeArrowheads="1"/>
          </p:cNvSpPr>
          <p:nvPr/>
        </p:nvSpPr>
        <p:spPr bwMode="auto">
          <a:xfrm>
            <a:off x="7378700" y="4049713"/>
            <a:ext cx="144463" cy="14446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5" name="Oval 77"/>
          <p:cNvSpPr>
            <a:spLocks noChangeArrowheads="1"/>
          </p:cNvSpPr>
          <p:nvPr/>
        </p:nvSpPr>
        <p:spPr bwMode="auto">
          <a:xfrm>
            <a:off x="7912100" y="3192463"/>
            <a:ext cx="144463" cy="14446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6" name="Oval 77"/>
          <p:cNvSpPr>
            <a:spLocks noChangeArrowheads="1"/>
          </p:cNvSpPr>
          <p:nvPr/>
        </p:nvSpPr>
        <p:spPr bwMode="auto">
          <a:xfrm>
            <a:off x="7942263" y="4038600"/>
            <a:ext cx="144462" cy="144463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7" name="Oval 77"/>
          <p:cNvSpPr>
            <a:spLocks noChangeArrowheads="1"/>
          </p:cNvSpPr>
          <p:nvPr/>
        </p:nvSpPr>
        <p:spPr bwMode="auto">
          <a:xfrm>
            <a:off x="5872163" y="4021138"/>
            <a:ext cx="144462" cy="144462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8" name="Text Box 95"/>
          <p:cNvSpPr txBox="1">
            <a:spLocks noChangeArrowheads="1"/>
          </p:cNvSpPr>
          <p:nvPr/>
        </p:nvSpPr>
        <p:spPr bwMode="auto">
          <a:xfrm>
            <a:off x="7927975" y="334803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6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-41275" y="4568825"/>
          <a:ext cx="4327525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Формула" r:id="rId13" imgW="2235200" imgH="1117600" progId="Equation.3">
                  <p:embed/>
                </p:oleObj>
              </mc:Choice>
              <mc:Fallback>
                <p:oleObj name="Формула" r:id="rId13" imgW="2235200" imgH="1117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1275" y="4568825"/>
                        <a:ext cx="4327525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846763" y="5949950"/>
          <a:ext cx="3111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Формула" r:id="rId15" imgW="1803400" imgH="215900" progId="Equation.3">
                  <p:embed/>
                </p:oleObj>
              </mc:Choice>
              <mc:Fallback>
                <p:oleObj name="Формула" r:id="rId15" imgW="1803400" imgH="2159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5949950"/>
                        <a:ext cx="3111500" cy="4048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6" grpId="0" animBg="1"/>
      <p:bldP spid="64" grpId="0" animBg="1"/>
      <p:bldP spid="67" grpId="0" animBg="1"/>
      <p:bldP spid="68" grpId="0" animBg="1"/>
      <p:bldP spid="69" grpId="0" animBg="1"/>
      <p:bldP spid="71" grpId="0"/>
      <p:bldP spid="72" grpId="0"/>
      <p:bldP spid="74" grpId="0"/>
      <p:bldP spid="78" grpId="0"/>
      <p:bldP spid="79" grpId="0"/>
      <p:bldP spid="80" grpId="0"/>
      <p:bldP spid="81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>
            <a:spLocks noChangeArrowheads="1"/>
          </p:cNvSpPr>
          <p:nvPr/>
        </p:nvSpPr>
        <p:spPr bwMode="auto">
          <a:xfrm>
            <a:off x="4006850" y="3228975"/>
            <a:ext cx="373063" cy="346075"/>
          </a:xfrm>
          <a:prstGeom prst="ellipse">
            <a:avLst/>
          </a:prstGeom>
          <a:solidFill>
            <a:srgbClr val="FF66FF"/>
          </a:solidFill>
          <a:ln w="9525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1409700" y="5157788"/>
            <a:ext cx="779463" cy="395287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66FF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9" name="Овал 8"/>
          <p:cNvSpPr>
            <a:spLocks noChangeArrowheads="1"/>
          </p:cNvSpPr>
          <p:nvPr/>
        </p:nvSpPr>
        <p:spPr bwMode="auto">
          <a:xfrm>
            <a:off x="1258888" y="2130425"/>
            <a:ext cx="373062" cy="346075"/>
          </a:xfrm>
          <a:prstGeom prst="ellipse">
            <a:avLst/>
          </a:prstGeom>
          <a:solidFill>
            <a:srgbClr val="FF66FF"/>
          </a:solidFill>
          <a:ln w="9525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1447800" y="4076700"/>
            <a:ext cx="741363" cy="431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66FF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12" name="Овал 11"/>
          <p:cNvSpPr>
            <a:spLocks noChangeArrowheads="1"/>
          </p:cNvSpPr>
          <p:nvPr/>
        </p:nvSpPr>
        <p:spPr bwMode="auto">
          <a:xfrm>
            <a:off x="1481138" y="3249613"/>
            <a:ext cx="373062" cy="347662"/>
          </a:xfrm>
          <a:prstGeom prst="ellipse">
            <a:avLst/>
          </a:prstGeom>
          <a:solidFill>
            <a:srgbClr val="FF66FF"/>
          </a:solidFill>
          <a:ln w="9525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11188" y="1816100"/>
          <a:ext cx="29321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Формула" r:id="rId3" imgW="1129810" imgH="253890" progId="Equation.3">
                  <p:embed/>
                </p:oleObj>
              </mc:Choice>
              <mc:Fallback>
                <p:oleObj name="Формула" r:id="rId3" imgW="1129810" imgH="25389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16100"/>
                        <a:ext cx="29321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49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Box 2"/>
          <p:cNvSpPr txBox="1">
            <a:spLocks noChangeArrowheads="1"/>
          </p:cNvSpPr>
          <p:nvPr/>
        </p:nvSpPr>
        <p:spPr bwMode="auto">
          <a:xfrm>
            <a:off x="539750" y="763588"/>
            <a:ext cx="6335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/>
              <a:t>Рассмотрим неравенства: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11188" y="3609975"/>
          <a:ext cx="38703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Формула" r:id="rId5" imgW="1028254" imgH="241195" progId="Equation.3">
                  <p:embed/>
                </p:oleObj>
              </mc:Choice>
              <mc:Fallback>
                <p:oleObj name="Формула" r:id="rId5" imgW="1028254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609975"/>
                        <a:ext cx="38703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49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872288" y="1930400"/>
            <a:ext cx="1517650" cy="369888"/>
          </a:xfrm>
          <a:prstGeom prst="rect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i="1"/>
              <a:t>число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89800" y="3783013"/>
            <a:ext cx="151765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i="1"/>
              <a:t>функция</a:t>
            </a:r>
          </a:p>
        </p:txBody>
      </p:sp>
      <p:sp>
        <p:nvSpPr>
          <p:cNvPr id="37" name="Овал 36"/>
          <p:cNvSpPr>
            <a:spLocks noChangeArrowheads="1"/>
          </p:cNvSpPr>
          <p:nvPr/>
        </p:nvSpPr>
        <p:spPr bwMode="auto">
          <a:xfrm>
            <a:off x="4657725" y="5141913"/>
            <a:ext cx="779463" cy="395287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66FF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55650" y="2735263"/>
          <a:ext cx="56324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Формула" r:id="rId7" imgW="2044700" imgH="304800" progId="Equation.3">
                  <p:embed/>
                </p:oleObj>
              </mc:Choice>
              <mc:Fallback>
                <p:oleObj name="Формула" r:id="rId7" imgW="2044700" imgH="3048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35263"/>
                        <a:ext cx="56324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49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87375" y="4689475"/>
          <a:ext cx="68373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Формула" r:id="rId9" imgW="1828800" imgH="241300" progId="Equation.3">
                  <p:embed/>
                </p:oleObj>
              </mc:Choice>
              <mc:Fallback>
                <p:oleObj name="Формула" r:id="rId9" imgW="18288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689475"/>
                        <a:ext cx="68373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49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79388" y="570706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/>
              <a:t>Для неравенств со знаками «</a:t>
            </a:r>
            <a:r>
              <a:rPr lang="en-US" altLang="ru-RU" sz="2000" i="1"/>
              <a:t>&lt;</a:t>
            </a:r>
            <a:r>
              <a:rPr lang="ru-RU" altLang="ru-RU" sz="2000" i="1"/>
              <a:t> », «≥», «≤» –  рассуждения аналогичные, поэтому ограничимся рассмотрением только данных неравенств.</a:t>
            </a: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1666875" y="2112963"/>
            <a:ext cx="5245100" cy="1311275"/>
            <a:chOff x="1666875" y="2112963"/>
            <a:chExt cx="5245100" cy="1311275"/>
          </a:xfrm>
        </p:grpSpPr>
        <p:cxnSp>
          <p:nvCxnSpPr>
            <p:cNvPr id="4118" name="Прямая со стрелкой 15"/>
            <p:cNvCxnSpPr>
              <a:cxnSpLocks noChangeShapeType="1"/>
            </p:cNvCxnSpPr>
            <p:nvPr/>
          </p:nvCxnSpPr>
          <p:spPr bwMode="auto">
            <a:xfrm flipH="1">
              <a:off x="1666875" y="2112963"/>
              <a:ext cx="5245099" cy="346873"/>
            </a:xfrm>
            <a:prstGeom prst="straightConnector1">
              <a:avLst/>
            </a:prstGeom>
            <a:noFill/>
            <a:ln w="38100" algn="ctr">
              <a:solidFill>
                <a:srgbClr val="FF66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9" name="Прямая со стрелкой 22"/>
            <p:cNvCxnSpPr>
              <a:cxnSpLocks noChangeShapeType="1"/>
            </p:cNvCxnSpPr>
            <p:nvPr/>
          </p:nvCxnSpPr>
          <p:spPr bwMode="auto">
            <a:xfrm flipH="1">
              <a:off x="1841159" y="2112963"/>
              <a:ext cx="5070816" cy="1311275"/>
            </a:xfrm>
            <a:prstGeom prst="straightConnector1">
              <a:avLst/>
            </a:prstGeom>
            <a:noFill/>
            <a:ln w="38100" algn="ctr">
              <a:solidFill>
                <a:srgbClr val="FF66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20" name="Прямая со стрелкой 22"/>
            <p:cNvCxnSpPr>
              <a:cxnSpLocks noChangeShapeType="1"/>
            </p:cNvCxnSpPr>
            <p:nvPr/>
          </p:nvCxnSpPr>
          <p:spPr bwMode="auto">
            <a:xfrm flipH="1">
              <a:off x="4171797" y="2130425"/>
              <a:ext cx="2632451" cy="1144214"/>
            </a:xfrm>
            <a:prstGeom prst="straightConnector1">
              <a:avLst/>
            </a:prstGeom>
            <a:noFill/>
            <a:ln w="38100" algn="ctr">
              <a:solidFill>
                <a:srgbClr val="FF66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1979613" y="3968750"/>
            <a:ext cx="5310187" cy="1385888"/>
            <a:chOff x="1979712" y="3967957"/>
            <a:chExt cx="5310088" cy="1387256"/>
          </a:xfrm>
        </p:grpSpPr>
        <p:cxnSp>
          <p:nvCxnSpPr>
            <p:cNvPr id="4115" name="Прямая со стрелкой 28"/>
            <p:cNvCxnSpPr>
              <a:cxnSpLocks noChangeShapeType="1"/>
            </p:cNvCxnSpPr>
            <p:nvPr/>
          </p:nvCxnSpPr>
          <p:spPr bwMode="auto">
            <a:xfrm flipH="1">
              <a:off x="1979712" y="3983090"/>
              <a:ext cx="5309505" cy="346630"/>
            </a:xfrm>
            <a:prstGeom prst="straightConnector1">
              <a:avLst/>
            </a:prstGeom>
            <a:noFill/>
            <a:ln w="38100" algn="ctr">
              <a:solidFill>
                <a:srgbClr val="FFC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6" name="Прямая со стрелкой 29"/>
            <p:cNvCxnSpPr>
              <a:cxnSpLocks noChangeShapeType="1"/>
            </p:cNvCxnSpPr>
            <p:nvPr/>
          </p:nvCxnSpPr>
          <p:spPr bwMode="auto">
            <a:xfrm flipH="1">
              <a:off x="2189225" y="3983090"/>
              <a:ext cx="5099992" cy="1372123"/>
            </a:xfrm>
            <a:prstGeom prst="straightConnector1">
              <a:avLst/>
            </a:prstGeom>
            <a:noFill/>
            <a:ln w="38100" algn="ctr">
              <a:solidFill>
                <a:srgbClr val="FFC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7" name="Прямая со стрелкой 33"/>
            <p:cNvCxnSpPr>
              <a:cxnSpLocks noChangeShapeType="1"/>
              <a:stCxn id="31" idx="1"/>
            </p:cNvCxnSpPr>
            <p:nvPr/>
          </p:nvCxnSpPr>
          <p:spPr bwMode="auto">
            <a:xfrm flipH="1">
              <a:off x="5220072" y="3967957"/>
              <a:ext cx="2069728" cy="1189831"/>
            </a:xfrm>
            <a:prstGeom prst="straightConnector1">
              <a:avLst/>
            </a:prstGeom>
            <a:noFill/>
            <a:ln w="38100" algn="ctr">
              <a:solidFill>
                <a:srgbClr val="FFC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3" grpId="0" animBg="1"/>
      <p:bldP spid="9" grpId="0" animBg="1"/>
      <p:bldP spid="11" grpId="0" animBg="1"/>
      <p:bldP spid="12" grpId="0" animBg="1"/>
      <p:bldP spid="27" grpId="0" animBg="1"/>
      <p:bldP spid="27" grpId="1" animBg="1"/>
      <p:bldP spid="31" grpId="0" animBg="1"/>
      <p:bldP spid="31" grpId="1" animBg="1"/>
      <p:bldP spid="37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89700"/>
              </p:ext>
            </p:extLst>
          </p:nvPr>
        </p:nvGraphicFramePr>
        <p:xfrm>
          <a:off x="179512" y="2564904"/>
          <a:ext cx="871296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Формула" r:id="rId4" imgW="3035300" imgH="584200" progId="Equation.3">
                  <p:embed/>
                </p:oleObj>
              </mc:Choice>
              <mc:Fallback>
                <p:oleObj name="Формула" r:id="rId4" imgW="3035300" imgH="584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564904"/>
                        <a:ext cx="8712968" cy="1728192"/>
                      </a:xfrm>
                      <a:prstGeom prst="rect">
                        <a:avLst/>
                      </a:prstGeom>
                      <a:solidFill>
                        <a:srgbClr val="FFC9FF"/>
                      </a:solidFill>
                      <a:ln w="34925">
                        <a:solidFill>
                          <a:srgbClr val="FF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3728" y="62068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               НА ОДЗ!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52044"/>
              </p:ext>
            </p:extLst>
          </p:nvPr>
        </p:nvGraphicFramePr>
        <p:xfrm>
          <a:off x="1331640" y="2132856"/>
          <a:ext cx="6264696" cy="256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Формула" r:id="rId4" imgW="1790700" imgH="939800" progId="Equation.3">
                  <p:embed/>
                </p:oleObj>
              </mc:Choice>
              <mc:Fallback>
                <p:oleObj name="Формула" r:id="rId4" imgW="1790700" imgH="939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132856"/>
                        <a:ext cx="6264696" cy="2563813"/>
                      </a:xfrm>
                      <a:prstGeom prst="rect">
                        <a:avLst/>
                      </a:prstGeom>
                      <a:solidFill>
                        <a:srgbClr val="FFD1FF"/>
                      </a:solidFill>
                      <a:ln w="34925">
                        <a:solidFill>
                          <a:srgbClr val="FF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6130"/>
              </p:ext>
            </p:extLst>
          </p:nvPr>
        </p:nvGraphicFramePr>
        <p:xfrm>
          <a:off x="2051720" y="548680"/>
          <a:ext cx="38973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Формула" r:id="rId4" imgW="1028254" imgH="241195" progId="Equation.3">
                  <p:embed/>
                </p:oleObj>
              </mc:Choice>
              <mc:Fallback>
                <p:oleObj name="Формула" r:id="rId4" imgW="1028254" imgH="24119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48680"/>
                        <a:ext cx="3897313" cy="942975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34925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221070"/>
              </p:ext>
            </p:extLst>
          </p:nvPr>
        </p:nvGraphicFramePr>
        <p:xfrm>
          <a:off x="2339752" y="2564904"/>
          <a:ext cx="4224337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Формула" r:id="rId6" imgW="2146300" imgH="1574800" progId="Equation.3">
                  <p:embed/>
                </p:oleObj>
              </mc:Choice>
              <mc:Fallback>
                <p:oleObj name="Формула" r:id="rId6" imgW="2146300" imgH="1574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564904"/>
                        <a:ext cx="4224337" cy="2795588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34925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000"/>
              </p:ext>
            </p:extLst>
          </p:nvPr>
        </p:nvGraphicFramePr>
        <p:xfrm>
          <a:off x="899592" y="620688"/>
          <a:ext cx="662463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Формула" r:id="rId4" imgW="1866900" imgH="241300" progId="Equation.3">
                  <p:embed/>
                </p:oleObj>
              </mc:Choice>
              <mc:Fallback>
                <p:oleObj name="Формула" r:id="rId4" imgW="18669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620688"/>
                        <a:ext cx="6624637" cy="890587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  <a:ln w="34925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26579"/>
              </p:ext>
            </p:extLst>
          </p:nvPr>
        </p:nvGraphicFramePr>
        <p:xfrm>
          <a:off x="1979712" y="2708920"/>
          <a:ext cx="43926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Формула" r:id="rId6" imgW="2032000" imgH="1422400" progId="Equation.3">
                  <p:embed/>
                </p:oleObj>
              </mc:Choice>
              <mc:Fallback>
                <p:oleObj name="Формула" r:id="rId6" imgW="2032000" imgH="14224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708920"/>
                        <a:ext cx="4392612" cy="3194050"/>
                      </a:xfrm>
                      <a:prstGeom prst="rect">
                        <a:avLst/>
                      </a:prstGeom>
                      <a:solidFill>
                        <a:srgbClr val="FFFFC1"/>
                      </a:solidFill>
                      <a:ln w="3810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113"/>
          <p:cNvGrpSpPr>
            <a:grpSpLocks/>
          </p:cNvGrpSpPr>
          <p:nvPr/>
        </p:nvGrpSpPr>
        <p:grpSpPr bwMode="auto">
          <a:xfrm>
            <a:off x="-228600" y="838200"/>
            <a:ext cx="9264650" cy="5870575"/>
            <a:chOff x="-144" y="528"/>
            <a:chExt cx="5836" cy="3698"/>
          </a:xfrm>
        </p:grpSpPr>
        <p:grpSp>
          <p:nvGrpSpPr>
            <p:cNvPr id="30724" name="Group 111"/>
            <p:cNvGrpSpPr>
              <a:grpSpLocks/>
            </p:cNvGrpSpPr>
            <p:nvPr/>
          </p:nvGrpSpPr>
          <p:grpSpPr bwMode="auto">
            <a:xfrm>
              <a:off x="-144" y="528"/>
              <a:ext cx="5760" cy="3456"/>
              <a:chOff x="0" y="864"/>
              <a:chExt cx="5760" cy="3456"/>
            </a:xfrm>
          </p:grpSpPr>
          <p:grpSp>
            <p:nvGrpSpPr>
              <p:cNvPr id="30726" name="Group 91"/>
              <p:cNvGrpSpPr>
                <a:grpSpLocks/>
              </p:cNvGrpSpPr>
              <p:nvPr/>
            </p:nvGrpSpPr>
            <p:grpSpPr bwMode="auto">
              <a:xfrm>
                <a:off x="192" y="864"/>
                <a:ext cx="5568" cy="3456"/>
                <a:chOff x="336" y="1056"/>
                <a:chExt cx="5184" cy="3612"/>
              </a:xfrm>
            </p:grpSpPr>
            <p:sp>
              <p:nvSpPr>
                <p:cNvPr id="30744" name="Rectangle 79"/>
                <p:cNvSpPr>
                  <a:spLocks noChangeArrowheads="1"/>
                </p:cNvSpPr>
                <p:nvPr/>
              </p:nvSpPr>
              <p:spPr bwMode="auto">
                <a:xfrm>
                  <a:off x="2928" y="37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45" name="Rectangle 78"/>
                <p:cNvSpPr>
                  <a:spLocks noChangeArrowheads="1"/>
                </p:cNvSpPr>
                <p:nvPr/>
              </p:nvSpPr>
              <p:spPr bwMode="auto">
                <a:xfrm>
                  <a:off x="336" y="37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46" name="Rectangle 77"/>
                <p:cNvSpPr>
                  <a:spLocks noChangeArrowheads="1"/>
                </p:cNvSpPr>
                <p:nvPr/>
              </p:nvSpPr>
              <p:spPr bwMode="auto">
                <a:xfrm>
                  <a:off x="2928" y="28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47" name="Rectangle 76"/>
                <p:cNvSpPr>
                  <a:spLocks noChangeArrowheads="1"/>
                </p:cNvSpPr>
                <p:nvPr/>
              </p:nvSpPr>
              <p:spPr bwMode="auto">
                <a:xfrm>
                  <a:off x="336" y="28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48" name="Rectangle 75"/>
                <p:cNvSpPr>
                  <a:spLocks noChangeArrowheads="1"/>
                </p:cNvSpPr>
                <p:nvPr/>
              </p:nvSpPr>
              <p:spPr bwMode="auto">
                <a:xfrm>
                  <a:off x="2928" y="19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49" name="Rectangle 74"/>
                <p:cNvSpPr>
                  <a:spLocks noChangeArrowheads="1"/>
                </p:cNvSpPr>
                <p:nvPr/>
              </p:nvSpPr>
              <p:spPr bwMode="auto">
                <a:xfrm>
                  <a:off x="336" y="1968"/>
                  <a:ext cx="2592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50" name="Rectangle 73"/>
                <p:cNvSpPr>
                  <a:spLocks noChangeArrowheads="1"/>
                </p:cNvSpPr>
                <p:nvPr/>
              </p:nvSpPr>
              <p:spPr bwMode="auto">
                <a:xfrm>
                  <a:off x="2928" y="1056"/>
                  <a:ext cx="2592" cy="91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51" name="Rectangle 72"/>
                <p:cNvSpPr>
                  <a:spLocks noChangeArrowheads="1"/>
                </p:cNvSpPr>
                <p:nvPr/>
              </p:nvSpPr>
              <p:spPr bwMode="auto">
                <a:xfrm>
                  <a:off x="336" y="1056"/>
                  <a:ext cx="2592" cy="912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rgbClr val="000000"/>
                      </a:solidFill>
                      <a:latin typeface="Georgia" panose="02040502050405020303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None/>
                  </a:pPr>
                  <a:endParaRPr lang="ru-RU" altLang="ru-RU" sz="2800" b="0"/>
                </a:p>
              </p:txBody>
            </p:sp>
            <p:sp>
              <p:nvSpPr>
                <p:cNvPr id="30752" name="Line 80"/>
                <p:cNvSpPr>
                  <a:spLocks noChangeShapeType="1"/>
                </p:cNvSpPr>
                <p:nvPr/>
              </p:nvSpPr>
              <p:spPr bwMode="auto">
                <a:xfrm>
                  <a:off x="336" y="1056"/>
                  <a:ext cx="5184" cy="0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3" name="Line 81"/>
                <p:cNvSpPr>
                  <a:spLocks noChangeShapeType="1"/>
                </p:cNvSpPr>
                <p:nvPr/>
              </p:nvSpPr>
              <p:spPr bwMode="auto">
                <a:xfrm>
                  <a:off x="336" y="1968"/>
                  <a:ext cx="51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4" name="Line 82"/>
                <p:cNvSpPr>
                  <a:spLocks noChangeShapeType="1"/>
                </p:cNvSpPr>
                <p:nvPr/>
              </p:nvSpPr>
              <p:spPr bwMode="auto">
                <a:xfrm>
                  <a:off x="336" y="2868"/>
                  <a:ext cx="51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5" name="Line 83"/>
                <p:cNvSpPr>
                  <a:spLocks noChangeShapeType="1"/>
                </p:cNvSpPr>
                <p:nvPr/>
              </p:nvSpPr>
              <p:spPr bwMode="auto">
                <a:xfrm>
                  <a:off x="336" y="3768"/>
                  <a:ext cx="51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6" name="Line 84"/>
                <p:cNvSpPr>
                  <a:spLocks noChangeShapeType="1"/>
                </p:cNvSpPr>
                <p:nvPr/>
              </p:nvSpPr>
              <p:spPr bwMode="auto">
                <a:xfrm>
                  <a:off x="336" y="4668"/>
                  <a:ext cx="5184" cy="0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7" name="Line 85"/>
                <p:cNvSpPr>
                  <a:spLocks noChangeShapeType="1"/>
                </p:cNvSpPr>
                <p:nvPr/>
              </p:nvSpPr>
              <p:spPr bwMode="auto">
                <a:xfrm>
                  <a:off x="336" y="1056"/>
                  <a:ext cx="0" cy="3612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8" name="Line 86"/>
                <p:cNvSpPr>
                  <a:spLocks noChangeShapeType="1"/>
                </p:cNvSpPr>
                <p:nvPr/>
              </p:nvSpPr>
              <p:spPr bwMode="auto">
                <a:xfrm>
                  <a:off x="2928" y="1056"/>
                  <a:ext cx="0" cy="361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59" name="Line 87"/>
                <p:cNvSpPr>
                  <a:spLocks noChangeShapeType="1"/>
                </p:cNvSpPr>
                <p:nvPr/>
              </p:nvSpPr>
              <p:spPr bwMode="auto">
                <a:xfrm>
                  <a:off x="5520" y="1056"/>
                  <a:ext cx="0" cy="3612"/>
                </a:xfrm>
                <a:prstGeom prst="line">
                  <a:avLst/>
                </a:prstGeom>
                <a:noFill/>
                <a:ln w="28575" cap="sq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727" name="Text Box 92"/>
              <p:cNvSpPr txBox="1">
                <a:spLocks noChangeArrowheads="1"/>
              </p:cNvSpPr>
              <p:nvPr/>
            </p:nvSpPr>
            <p:spPr bwMode="auto">
              <a:xfrm>
                <a:off x="240" y="864"/>
                <a:ext cx="2784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ru-RU" altLang="ru-RU" sz="2400" dirty="0"/>
                  <a:t>Выражение (множитель) в неравенстве</a:t>
                </a:r>
                <a:endParaRPr lang="ru-RU" altLang="ru-RU" sz="2400" i="1" dirty="0"/>
              </a:p>
              <a:p>
                <a:pPr eaLnBrk="1" hangingPunct="1"/>
                <a:r>
                  <a:rPr lang="ru-RU" altLang="ru-RU" sz="1600" i="1" dirty="0">
                    <a:solidFill>
                      <a:srgbClr val="FF0000"/>
                    </a:solidFill>
                  </a:rPr>
                  <a:t>(правая часть неравенства равна нулю!)</a:t>
                </a:r>
                <a:r>
                  <a:rPr lang="ru-RU" altLang="ru-RU" sz="16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30728" name="Text Box 93"/>
              <p:cNvSpPr txBox="1">
                <a:spLocks noChangeArrowheads="1"/>
              </p:cNvSpPr>
              <p:nvPr/>
            </p:nvSpPr>
            <p:spPr bwMode="auto">
              <a:xfrm>
                <a:off x="3264" y="912"/>
                <a:ext cx="18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400"/>
                  <a:t>На что меняем</a:t>
                </a:r>
                <a:r>
                  <a:rPr lang="ru-RU" altLang="ru-RU" sz="2400" b="0"/>
                  <a:t> </a:t>
                </a:r>
              </a:p>
            </p:txBody>
          </p:sp>
          <p:sp>
            <p:nvSpPr>
              <p:cNvPr id="30729" name="Rectangle 95"/>
              <p:cNvSpPr>
                <a:spLocks noChangeArrowheads="1"/>
              </p:cNvSpPr>
              <p:nvPr/>
            </p:nvSpPr>
            <p:spPr bwMode="auto">
              <a:xfrm>
                <a:off x="0" y="2088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30" name="Object 120"/>
              <p:cNvGraphicFramePr>
                <a:graphicFrameLocks noChangeAspect="1"/>
              </p:cNvGraphicFramePr>
              <p:nvPr/>
            </p:nvGraphicFramePr>
            <p:xfrm>
              <a:off x="390" y="1776"/>
              <a:ext cx="2100" cy="5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2" name="Формула" r:id="rId3" imgW="952087" imgH="228501" progId="Equation.3">
                      <p:embed/>
                    </p:oleObj>
                  </mc:Choice>
                  <mc:Fallback>
                    <p:oleObj name="Формула" r:id="rId3" imgW="952087" imgH="228501" progId="Equation.3">
                      <p:embed/>
                      <p:pic>
                        <p:nvPicPr>
                          <p:cNvPr id="0" name="Object 1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0" y="1776"/>
                            <a:ext cx="2100" cy="5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1" name="Rectangle 96"/>
              <p:cNvSpPr>
                <a:spLocks noChangeArrowheads="1"/>
              </p:cNvSpPr>
              <p:nvPr/>
            </p:nvSpPr>
            <p:spPr bwMode="auto">
              <a:xfrm>
                <a:off x="336" y="2246"/>
                <a:ext cx="25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ru-RU" altLang="ru-RU" i="1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помните, что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f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g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1)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30732" name="Rectangle 98"/>
              <p:cNvSpPr>
                <a:spLocks noChangeArrowheads="1"/>
              </p:cNvSpPr>
              <p:nvPr/>
            </p:nvSpPr>
            <p:spPr bwMode="auto">
              <a:xfrm>
                <a:off x="0" y="2097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33" name="Object 121"/>
              <p:cNvGraphicFramePr>
                <a:graphicFrameLocks noChangeAspect="1"/>
              </p:cNvGraphicFramePr>
              <p:nvPr/>
            </p:nvGraphicFramePr>
            <p:xfrm>
              <a:off x="3206" y="1872"/>
              <a:ext cx="1844" cy="3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3" name="Формула" r:id="rId5" imgW="926698" imgH="203112" progId="Equation.3">
                      <p:embed/>
                    </p:oleObj>
                  </mc:Choice>
                  <mc:Fallback>
                    <p:oleObj name="Формула" r:id="rId5" imgW="926698" imgH="203112" progId="Equation.3">
                      <p:embed/>
                      <p:pic>
                        <p:nvPicPr>
                          <p:cNvPr id="0" name="Object 1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6" y="1872"/>
                            <a:ext cx="1844" cy="3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4" name="Rectangle 100"/>
              <p:cNvSpPr>
                <a:spLocks noChangeArrowheads="1"/>
              </p:cNvSpPr>
              <p:nvPr/>
            </p:nvSpPr>
            <p:spPr bwMode="auto">
              <a:xfrm>
                <a:off x="0" y="2112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35" name="Object 122"/>
              <p:cNvGraphicFramePr>
                <a:graphicFrameLocks noChangeAspect="1"/>
              </p:cNvGraphicFramePr>
              <p:nvPr/>
            </p:nvGraphicFramePr>
            <p:xfrm>
              <a:off x="449" y="2640"/>
              <a:ext cx="1502" cy="5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4" name="Формула" r:id="rId7" imgW="622030" imgH="228501" progId="Equation.3">
                      <p:embed/>
                    </p:oleObj>
                  </mc:Choice>
                  <mc:Fallback>
                    <p:oleObj name="Формула" r:id="rId7" imgW="622030" imgH="228501" progId="Equation.3">
                      <p:embed/>
                      <p:pic>
                        <p:nvPicPr>
                          <p:cNvPr id="0" name="Object 1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" y="2640"/>
                            <a:ext cx="1502" cy="5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6" name="Rectangle 103"/>
              <p:cNvSpPr>
                <a:spLocks noChangeArrowheads="1"/>
              </p:cNvSpPr>
              <p:nvPr/>
            </p:nvSpPr>
            <p:spPr bwMode="auto">
              <a:xfrm>
                <a:off x="336" y="3139"/>
                <a:ext cx="210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ru-RU" altLang="ru-RU" i="1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помните, что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f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 ,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1)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30737" name="Rectangle 105"/>
              <p:cNvSpPr>
                <a:spLocks noChangeArrowheads="1"/>
              </p:cNvSpPr>
              <p:nvPr/>
            </p:nvSpPr>
            <p:spPr bwMode="auto">
              <a:xfrm>
                <a:off x="0" y="2097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38" name="Object 123"/>
              <p:cNvGraphicFramePr>
                <a:graphicFrameLocks noChangeAspect="1"/>
              </p:cNvGraphicFramePr>
              <p:nvPr/>
            </p:nvGraphicFramePr>
            <p:xfrm>
              <a:off x="3188" y="2736"/>
              <a:ext cx="2024" cy="4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5" name="Формула" r:id="rId9" imgW="914400" imgH="203200" progId="Equation.3">
                      <p:embed/>
                    </p:oleObj>
                  </mc:Choice>
                  <mc:Fallback>
                    <p:oleObj name="Формула" r:id="rId9" imgW="914400" imgH="203200" progId="Equation.3">
                      <p:embed/>
                      <p:pic>
                        <p:nvPicPr>
                          <p:cNvPr id="0" name="Object 1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8" y="2736"/>
                            <a:ext cx="2024" cy="4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9" name="Rectangle 107"/>
              <p:cNvSpPr>
                <a:spLocks noChangeArrowheads="1"/>
              </p:cNvSpPr>
              <p:nvPr/>
            </p:nvSpPr>
            <p:spPr bwMode="auto">
              <a:xfrm>
                <a:off x="0" y="2112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40" name="Object 124"/>
              <p:cNvGraphicFramePr>
                <a:graphicFrameLocks noChangeAspect="1"/>
              </p:cNvGraphicFramePr>
              <p:nvPr/>
            </p:nvGraphicFramePr>
            <p:xfrm>
              <a:off x="479" y="3510"/>
              <a:ext cx="1155" cy="5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6" name="Формула" r:id="rId11" imgW="444307" imgH="228501" progId="Equation.3">
                      <p:embed/>
                    </p:oleObj>
                  </mc:Choice>
                  <mc:Fallback>
                    <p:oleObj name="Формула" r:id="rId11" imgW="444307" imgH="228501" progId="Equation.3">
                      <p:embed/>
                      <p:pic>
                        <p:nvPicPr>
                          <p:cNvPr id="0" name="Object 1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9" y="3510"/>
                            <a:ext cx="1155" cy="5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1" name="Rectangle 108"/>
              <p:cNvSpPr>
                <a:spLocks noChangeArrowheads="1"/>
              </p:cNvSpPr>
              <p:nvPr/>
            </p:nvSpPr>
            <p:spPr bwMode="auto">
              <a:xfrm>
                <a:off x="288" y="3888"/>
                <a:ext cx="212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r>
                  <a:rPr lang="ru-RU" altLang="ru-RU" sz="2800" b="0"/>
                  <a:t>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ru-RU" altLang="ru-RU" i="1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помните, что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f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&gt;0, 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&gt;0 ,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ru-RU">
                    <a:solidFill>
                      <a:srgbClr val="3399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ru-RU" altLang="ru-RU">
                    <a:solidFill>
                      <a:srgbClr val="339966"/>
                    </a:solidFill>
                    <a:latin typeface="Times New Roman" panose="02020603050405020304" pitchFamily="18" charset="0"/>
                  </a:rPr>
                  <a:t>1)</a:t>
                </a:r>
                <a:r>
                  <a:rPr lang="ru-RU" altLang="ru-RU" b="0"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30742" name="Rectangle 110"/>
              <p:cNvSpPr>
                <a:spLocks noChangeArrowheads="1"/>
              </p:cNvSpPr>
              <p:nvPr/>
            </p:nvSpPr>
            <p:spPr bwMode="auto">
              <a:xfrm>
                <a:off x="0" y="2097"/>
                <a:ext cx="576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000000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aphicFrame>
            <p:nvGraphicFramePr>
              <p:cNvPr id="30743" name="Object 125"/>
              <p:cNvGraphicFramePr>
                <a:graphicFrameLocks noChangeAspect="1"/>
              </p:cNvGraphicFramePr>
              <p:nvPr/>
            </p:nvGraphicFramePr>
            <p:xfrm>
              <a:off x="3201" y="3600"/>
              <a:ext cx="2046" cy="4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7" name="Формула" r:id="rId13" imgW="876300" imgH="203200" progId="Equation.3">
                      <p:embed/>
                    </p:oleObj>
                  </mc:Choice>
                  <mc:Fallback>
                    <p:oleObj name="Формула" r:id="rId13" imgW="876300" imgH="203200" progId="Equation.3">
                      <p:embed/>
                      <p:pic>
                        <p:nvPicPr>
                          <p:cNvPr id="0" name="Object 1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01" y="3600"/>
                            <a:ext cx="2046" cy="4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725" name="Text Box 112"/>
            <p:cNvSpPr txBox="1">
              <a:spLocks noChangeArrowheads="1"/>
            </p:cNvSpPr>
            <p:nvPr/>
          </p:nvSpPr>
          <p:spPr bwMode="auto">
            <a:xfrm>
              <a:off x="0" y="3993"/>
              <a:ext cx="56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000000"/>
                  </a:solidFill>
                  <a:latin typeface="Georgia" panose="02040502050405020303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Примечание</a:t>
              </a:r>
              <a:r>
                <a:rPr lang="ru-RU" altLang="ru-RU" b="0"/>
                <a:t>: </a:t>
              </a:r>
              <a:r>
                <a:rPr lang="en-US" altLang="ru-RU" i="1"/>
                <a:t>a </a:t>
              </a:r>
              <a:r>
                <a:rPr lang="ru-RU" altLang="ru-RU" i="1"/>
                <a:t>– функция от х или число,  </a:t>
              </a:r>
              <a:r>
                <a:rPr lang="en-US" altLang="ru-RU" i="1"/>
                <a:t>f </a:t>
              </a:r>
              <a:r>
                <a:rPr lang="ru-RU" altLang="ru-RU" i="1"/>
                <a:t>и</a:t>
              </a:r>
              <a:r>
                <a:rPr lang="en-US" altLang="ru-RU" i="1"/>
                <a:t> g –</a:t>
              </a:r>
              <a:r>
                <a:rPr lang="ru-RU" altLang="ru-RU"/>
                <a:t> </a:t>
              </a:r>
              <a:r>
                <a:rPr lang="ru-RU" altLang="ru-RU" i="1"/>
                <a:t>функции от х.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20" name="Rectangle 84"/>
          <p:cNvSpPr>
            <a:spLocks noChangeArrowheads="1"/>
          </p:cNvSpPr>
          <p:nvPr/>
        </p:nvSpPr>
        <p:spPr bwMode="auto">
          <a:xfrm>
            <a:off x="5051425" y="5029200"/>
            <a:ext cx="2682875" cy="2286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0019" name="Rectangle 83"/>
          <p:cNvSpPr>
            <a:spLocks noChangeArrowheads="1"/>
          </p:cNvSpPr>
          <p:nvPr/>
        </p:nvSpPr>
        <p:spPr bwMode="auto">
          <a:xfrm>
            <a:off x="6089650" y="4213225"/>
            <a:ext cx="1644650" cy="206375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0018" name="Rectangle 82"/>
          <p:cNvSpPr>
            <a:spLocks noChangeArrowheads="1"/>
          </p:cNvSpPr>
          <p:nvPr/>
        </p:nvSpPr>
        <p:spPr bwMode="auto">
          <a:xfrm>
            <a:off x="5410200" y="3352800"/>
            <a:ext cx="1143000" cy="228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graphicFrame>
        <p:nvGraphicFramePr>
          <p:cNvPr id="819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13418"/>
              </p:ext>
            </p:extLst>
          </p:nvPr>
        </p:nvGraphicFramePr>
        <p:xfrm>
          <a:off x="233363" y="692150"/>
          <a:ext cx="3884612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Формула" r:id="rId4" imgW="1155700" imgH="457200" progId="Equation.3">
                  <p:embed/>
                </p:oleObj>
              </mc:Choice>
              <mc:Fallback>
                <p:oleObj name="Формула" r:id="rId4" imgW="1155700" imgH="4572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692150"/>
                        <a:ext cx="3884612" cy="1449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248749"/>
              </p:ext>
            </p:extLst>
          </p:nvPr>
        </p:nvGraphicFramePr>
        <p:xfrm>
          <a:off x="611560" y="2775743"/>
          <a:ext cx="2376488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Формула" r:id="rId6" imgW="787400" imgH="1270000" progId="Equation.3">
                  <p:embed/>
                </p:oleObj>
              </mc:Choice>
              <mc:Fallback>
                <p:oleObj name="Формула" r:id="rId6" imgW="787400" imgH="12700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75743"/>
                        <a:ext cx="2376488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343400" y="35814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75438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0" i="1">
                <a:latin typeface="Times New Roman" panose="02020603050405020304" pitchFamily="18" charset="0"/>
              </a:rPr>
              <a:t>x</a:t>
            </a:r>
            <a:endParaRPr lang="ru-RU" altLang="ru-RU" b="0" i="1">
              <a:latin typeface="Times New Roman" panose="02020603050405020304" pitchFamily="18" charset="0"/>
            </a:endParaRPr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5334000" y="3505200"/>
            <a:ext cx="130175" cy="13017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51054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0">
                <a:latin typeface="Arial" panose="020B0604020202020204" pitchFamily="34" charset="0"/>
              </a:rPr>
              <a:t>- 1</a:t>
            </a:r>
            <a:r>
              <a:rPr lang="en-US" altLang="ru-RU" b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ru-RU" altLang="ru-RU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9962" name="Object 78"/>
          <p:cNvGraphicFramePr>
            <a:graphicFrameLocks noChangeAspect="1"/>
          </p:cNvGraphicFramePr>
          <p:nvPr/>
        </p:nvGraphicFramePr>
        <p:xfrm>
          <a:off x="6553200" y="3505200"/>
          <a:ext cx="457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Формула" r:id="rId8" imgW="330200" imgH="558800" progId="Equation.3">
                  <p:embed/>
                </p:oleObj>
              </mc:Choice>
              <mc:Fallback>
                <p:oleObj name="Формула" r:id="rId8" imgW="330200" imgH="5588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505200"/>
                        <a:ext cx="457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791200" y="3048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endParaRPr lang="ru-RU" altLang="ru-RU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endParaRPr lang="ru-RU" altLang="ru-RU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934200" y="3200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endParaRPr lang="ru-RU" altLang="ru-RU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4343400" y="44196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75438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0" i="1">
                <a:latin typeface="Times New Roman" panose="02020603050405020304" pitchFamily="18" charset="0"/>
              </a:rPr>
              <a:t>x</a:t>
            </a:r>
            <a:endParaRPr lang="ru-RU" altLang="ru-RU" b="0" i="1">
              <a:latin typeface="Times New Roman" panose="02020603050405020304" pitchFamily="18" charset="0"/>
            </a:endParaRPr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>
            <a:off x="4343400" y="5257800"/>
            <a:ext cx="342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4951413" y="5181600"/>
            <a:ext cx="130175" cy="13017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9990" name="Text Box 54"/>
          <p:cNvSpPr txBox="1">
            <a:spLocks noChangeArrowheads="1"/>
          </p:cNvSpPr>
          <p:nvPr/>
        </p:nvSpPr>
        <p:spPr bwMode="auto">
          <a:xfrm>
            <a:off x="7467600" y="5334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0" i="1">
                <a:latin typeface="Times New Roman" panose="02020603050405020304" pitchFamily="18" charset="0"/>
              </a:rPr>
              <a:t>x</a:t>
            </a:r>
            <a:endParaRPr lang="ru-RU" altLang="ru-RU" b="0" i="1">
              <a:latin typeface="Times New Roman" panose="02020603050405020304" pitchFamily="18" charset="0"/>
            </a:endParaRPr>
          </a:p>
        </p:txBody>
      </p:sp>
      <p:graphicFrame>
        <p:nvGraphicFramePr>
          <p:cNvPr id="40009" name="Object 79"/>
          <p:cNvGraphicFramePr>
            <a:graphicFrameLocks noChangeAspect="1"/>
          </p:cNvGraphicFramePr>
          <p:nvPr/>
        </p:nvGraphicFramePr>
        <p:xfrm>
          <a:off x="4565650" y="5334000"/>
          <a:ext cx="4159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Формула" r:id="rId10" imgW="406224" imgH="558558" progId="Equation.3">
                  <p:embed/>
                </p:oleObj>
              </mc:Choice>
              <mc:Fallback>
                <p:oleObj name="Формула" r:id="rId10" imgW="406224" imgH="558558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5334000"/>
                        <a:ext cx="4159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10" name="Object 80"/>
          <p:cNvGraphicFramePr>
            <a:graphicFrameLocks noChangeAspect="1"/>
          </p:cNvGraphicFramePr>
          <p:nvPr/>
        </p:nvGraphicFramePr>
        <p:xfrm>
          <a:off x="5405438" y="5700713"/>
          <a:ext cx="287813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Формула" r:id="rId12" imgW="1091726" imgH="393529" progId="Equation.3">
                  <p:embed/>
                </p:oleObj>
              </mc:Choice>
              <mc:Fallback>
                <p:oleObj name="Формула" r:id="rId12" imgW="1091726" imgH="393529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5700713"/>
                        <a:ext cx="2878137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011" name="AutoShape 75"/>
          <p:cNvCxnSpPr>
            <a:cxnSpLocks noChangeShapeType="1"/>
          </p:cNvCxnSpPr>
          <p:nvPr/>
        </p:nvCxnSpPr>
        <p:spPr bwMode="auto">
          <a:xfrm rot="5400000" flipH="1">
            <a:off x="4724400" y="2819400"/>
            <a:ext cx="304800" cy="1066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12" name="AutoShape 76"/>
          <p:cNvCxnSpPr>
            <a:cxnSpLocks noChangeShapeType="1"/>
          </p:cNvCxnSpPr>
          <p:nvPr/>
        </p:nvCxnSpPr>
        <p:spPr bwMode="auto">
          <a:xfrm rot="-5400000">
            <a:off x="5943600" y="2971800"/>
            <a:ext cx="22225" cy="1089025"/>
          </a:xfrm>
          <a:prstGeom prst="curvedConnector3">
            <a:avLst>
              <a:gd name="adj1" fmla="val 1128569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13" name="AutoShape 77"/>
          <p:cNvCxnSpPr>
            <a:cxnSpLocks noChangeShapeType="1"/>
          </p:cNvCxnSpPr>
          <p:nvPr/>
        </p:nvCxnSpPr>
        <p:spPr bwMode="auto">
          <a:xfrm rot="-5400000">
            <a:off x="6934200" y="2895600"/>
            <a:ext cx="228600" cy="990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0014" name="Object 81"/>
          <p:cNvGraphicFramePr>
            <a:graphicFrameLocks noChangeAspect="1"/>
          </p:cNvGraphicFramePr>
          <p:nvPr/>
        </p:nvGraphicFramePr>
        <p:xfrm>
          <a:off x="4219575" y="0"/>
          <a:ext cx="4267200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Формула" r:id="rId14" imgW="1638300" imgH="1143000" progId="Equation.3">
                  <p:embed/>
                </p:oleObj>
              </mc:Choice>
              <mc:Fallback>
                <p:oleObj name="Формула" r:id="rId14" imgW="1638300" imgH="11430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0"/>
                        <a:ext cx="4267200" cy="296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16" name="Line 80"/>
          <p:cNvSpPr>
            <a:spLocks noChangeShapeType="1"/>
          </p:cNvSpPr>
          <p:nvPr/>
        </p:nvSpPr>
        <p:spPr bwMode="auto">
          <a:xfrm>
            <a:off x="6553200" y="2971800"/>
            <a:ext cx="0" cy="2514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9975" name="Object 82"/>
          <p:cNvGraphicFramePr>
            <a:graphicFrameLocks noChangeAspect="1"/>
          </p:cNvGraphicFramePr>
          <p:nvPr/>
        </p:nvGraphicFramePr>
        <p:xfrm>
          <a:off x="5702300" y="4481513"/>
          <a:ext cx="3254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Формула" r:id="rId16" imgW="330200" imgH="558800" progId="Equation.3">
                  <p:embed/>
                </p:oleObj>
              </mc:Choice>
              <mc:Fallback>
                <p:oleObj name="Формула" r:id="rId16" imgW="330200" imgH="5588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4481513"/>
                        <a:ext cx="3254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15" name="Line 79"/>
          <p:cNvSpPr>
            <a:spLocks noChangeShapeType="1"/>
          </p:cNvSpPr>
          <p:nvPr/>
        </p:nvSpPr>
        <p:spPr bwMode="auto">
          <a:xfrm>
            <a:off x="6089650" y="2955925"/>
            <a:ext cx="0" cy="2514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6027738" y="4343400"/>
            <a:ext cx="130175" cy="13017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477000" y="3505200"/>
            <a:ext cx="130175" cy="1301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40017" name="Rectangle 81"/>
          <p:cNvSpPr>
            <a:spLocks noChangeArrowheads="1"/>
          </p:cNvSpPr>
          <p:nvPr/>
        </p:nvSpPr>
        <p:spPr bwMode="auto">
          <a:xfrm>
            <a:off x="6110288" y="2976563"/>
            <a:ext cx="420687" cy="2514600"/>
          </a:xfrm>
          <a:prstGeom prst="rect">
            <a:avLst/>
          </a:prstGeom>
          <a:solidFill>
            <a:srgbClr val="FF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8224" name="TextBox 68"/>
          <p:cNvSpPr txBox="1">
            <a:spLocks noChangeArrowheads="1"/>
          </p:cNvSpPr>
          <p:nvPr/>
        </p:nvSpPr>
        <p:spPr bwMode="auto">
          <a:xfrm>
            <a:off x="0" y="115888"/>
            <a:ext cx="4373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dirty="0"/>
              <a:t>Решим неравенство:</a:t>
            </a:r>
          </a:p>
        </p:txBody>
      </p:sp>
      <p:graphicFrame>
        <p:nvGraphicFramePr>
          <p:cNvPr id="33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13418"/>
              </p:ext>
            </p:extLst>
          </p:nvPr>
        </p:nvGraphicFramePr>
        <p:xfrm>
          <a:off x="244475" y="692696"/>
          <a:ext cx="3884612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Формула" r:id="rId18" imgW="1155700" imgH="457200" progId="Equation.3">
                  <p:embed/>
                </p:oleObj>
              </mc:Choice>
              <mc:Fallback>
                <p:oleObj name="Формула" r:id="rId18" imgW="1155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692696"/>
                        <a:ext cx="3884612" cy="1449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4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4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4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20" grpId="0" animBg="1"/>
      <p:bldP spid="40019" grpId="0" animBg="1"/>
      <p:bldP spid="40018" grpId="0" animBg="1"/>
      <p:bldP spid="39958" grpId="0"/>
      <p:bldP spid="39960" grpId="0" animBg="1"/>
      <p:bldP spid="39961" grpId="0"/>
      <p:bldP spid="39969" grpId="0"/>
      <p:bldP spid="39970" grpId="0"/>
      <p:bldP spid="39971" grpId="0"/>
      <p:bldP spid="39973" grpId="0"/>
      <p:bldP spid="39989" grpId="0" animBg="1"/>
      <p:bldP spid="39990" grpId="0"/>
      <p:bldP spid="39974" grpId="0" animBg="1"/>
      <p:bldP spid="39959" grpId="0" animBg="1"/>
      <p:bldP spid="400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1c85b27ca969d98cb2e44e35dc2aa67e7aed4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5052</TotalTime>
  <Words>277</Words>
  <Application>Microsoft Office PowerPoint</Application>
  <PresentationFormat>Экран (4:3)</PresentationFormat>
  <Paragraphs>105</Paragraphs>
  <Slides>26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Georgia</vt:lpstr>
      <vt:lpstr>Symbol</vt:lpstr>
      <vt:lpstr>Tahoma</vt:lpstr>
      <vt:lpstr>Times New Roman</vt:lpstr>
      <vt:lpstr>Wingdings</vt:lpstr>
      <vt:lpstr>Текстура</vt:lpstr>
      <vt:lpstr>Формула</vt:lpstr>
      <vt:lpstr>Решение логарифмических неравенств  с помощью метода рационализации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</dc:creator>
  <cp:lastModifiedBy>User</cp:lastModifiedBy>
  <cp:revision>205</cp:revision>
  <cp:lastPrinted>1601-01-01T00:00:00Z</cp:lastPrinted>
  <dcterms:created xsi:type="dcterms:W3CDTF">1601-01-01T00:00:00Z</dcterms:created>
  <dcterms:modified xsi:type="dcterms:W3CDTF">2023-01-11T06:45:07Z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