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80" r:id="rId4"/>
    <p:sldId id="279" r:id="rId5"/>
    <p:sldId id="258" r:id="rId6"/>
    <p:sldId id="264" r:id="rId7"/>
    <p:sldId id="259" r:id="rId8"/>
    <p:sldId id="262" r:id="rId9"/>
    <p:sldId id="261" r:id="rId10"/>
    <p:sldId id="260" r:id="rId11"/>
    <p:sldId id="263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82" r:id="rId23"/>
    <p:sldId id="276" r:id="rId24"/>
    <p:sldId id="281" r:id="rId25"/>
    <p:sldId id="283" r:id="rId26"/>
    <p:sldId id="285" r:id="rId27"/>
    <p:sldId id="284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D76"/>
    <a:srgbClr val="218F9E"/>
    <a:srgbClr val="E5E5E5"/>
    <a:srgbClr val="E8E8E8"/>
    <a:srgbClr val="87A627"/>
    <a:srgbClr val="102B02"/>
    <a:srgbClr val="638821"/>
    <a:srgbClr val="869D20"/>
    <a:srgbClr val="7E9317"/>
    <a:srgbClr val="627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4225926"/>
            <a:ext cx="4051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7226300" cy="3279775"/>
          </a:xfrm>
          <a:prstGeom prst="homePlate">
            <a:avLst/>
          </a:prstGeom>
          <a:solidFill>
            <a:srgbClr val="218F9E"/>
          </a:solidFill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hevron 7"/>
          <p:cNvSpPr/>
          <p:nvPr userDrawn="1"/>
        </p:nvSpPr>
        <p:spPr>
          <a:xfrm>
            <a:off x="5842000" y="365125"/>
            <a:ext cx="3187700" cy="3279775"/>
          </a:xfrm>
          <a:prstGeom prst="chevron">
            <a:avLst/>
          </a:prstGeom>
          <a:solidFill>
            <a:srgbClr val="0A3D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8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4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296150" cy="1325563"/>
          </a:xfrm>
          <a:prstGeom prst="homePlate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8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321550" cy="1325563"/>
          </a:xfrm>
          <a:prstGeom prst="homePlate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9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256"/>
            <a:ext cx="7219950" cy="1408907"/>
          </a:xfrm>
          <a:prstGeom prst="homePlate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EEA-B55E-4D74-AE12-4E1E6EA2BB5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32580"/>
            <a:ext cx="7143750" cy="1325563"/>
          </a:xfrm>
          <a:prstGeom prst="homePlate">
            <a:avLst/>
          </a:prstGeom>
          <a:solidFill>
            <a:srgbClr val="218F9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hevron 8"/>
          <p:cNvSpPr/>
          <p:nvPr userDrawn="1"/>
        </p:nvSpPr>
        <p:spPr>
          <a:xfrm>
            <a:off x="7613650" y="331389"/>
            <a:ext cx="1174750" cy="1314848"/>
          </a:xfrm>
          <a:prstGeom prst="chevron">
            <a:avLst/>
          </a:prstGeom>
          <a:solidFill>
            <a:srgbClr val="0A3D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2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rgbClr val="E5E5E5"/>
            </a:solidFill>
            <a:prstDash val="solid"/>
          </a:ln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slide" Target="slide11.xml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image" Target="../media/image110.png"/><Relationship Id="rId9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19.xml"/><Relationship Id="rId5" Type="http://schemas.openxmlformats.org/officeDocument/2006/relationships/image" Target="NULL"/><Relationship Id="rId10" Type="http://schemas.openxmlformats.org/officeDocument/2006/relationships/image" Target="../media/image15.png"/><Relationship Id="rId9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6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gymn38.minsk.edu.by/ru/main.aspx?guid=8853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125"/>
            <a:ext cx="8281116" cy="3279775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робототехнического набора на уроках математики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развития личностных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 компетенций учащихся»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29" y="3644900"/>
            <a:ext cx="2665927" cy="26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3553"/>
            <a:ext cx="7296150" cy="13255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Ответ к задаче на видео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4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Совершив </a:t>
            </a:r>
            <a:r>
              <a:rPr lang="ru-RU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оборота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колесо проделало путь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65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см.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длину окружности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(C)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колеса.</a:t>
            </a:r>
            <a:endParaRPr lang="en-US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YouCut_20230319_07555623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6073" y="2935623"/>
            <a:ext cx="3789050" cy="2131341"/>
          </a:xfrm>
          <a:prstGeom prst="rect">
            <a:avLst/>
          </a:prstGeom>
        </p:spPr>
      </p:pic>
      <p:sp>
        <p:nvSpPr>
          <p:cNvPr id="8" name="Стрелка влево 7">
            <a:hlinkClick r:id="rId7" action="ppaction://hlinksldjump"/>
          </p:cNvPr>
          <p:cNvSpPr/>
          <p:nvPr/>
        </p:nvSpPr>
        <p:spPr>
          <a:xfrm flipH="1">
            <a:off x="6445123" y="3105761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РЕШЕНИЕ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18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77888" y="1859152"/>
                <a:ext cx="8412319" cy="3266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Найдем длину 1 оборота колеса. </a:t>
                </a:r>
              </a:p>
              <a:p>
                <a:r>
                  <a:rPr lang="ru-RU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Это и есть длина окружности колеса (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ru-RU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</a:p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3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65:3 </a:t>
                </a:r>
                <a14:m>
                  <m:oMath xmlns:m="http://schemas.openxmlformats.org/officeDocument/2006/math">
                    <m:r>
                      <a:rPr lang="ru-RU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 </m:t>
                    </m:r>
                    <m:r>
                      <a:rPr lang="ru-RU" sz="32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21, 7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(см)</a:t>
                </a:r>
              </a:p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Воспользуемся формулами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ru-RU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С</m:t>
                        </m:r>
                      </m:num>
                      <m:den>
                        <m:r>
                          <a:rPr lang="ru-RU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sz="3200" dirty="0"/>
                  <a:t> </a:t>
                </a:r>
                <a:r>
                  <a:rPr lang="en-US" sz="3200" dirty="0"/>
                  <a:t>r</a:t>
                </a:r>
                <a:r>
                  <a:rPr lang="ru-RU" sz="3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21,7</m:t>
                    </m:r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:(2∙3)≈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3,6(см)</a:t>
                </a:r>
              </a:p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Ответ: 21,7 см; 3,6 см.</a:t>
                </a:r>
                <a:endParaRPr lang="ru-RU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8" y="1859152"/>
                <a:ext cx="8412319" cy="3266151"/>
              </a:xfrm>
              <a:prstGeom prst="rect">
                <a:avLst/>
              </a:prstGeom>
              <a:blipFill>
                <a:blip r:embed="rId2"/>
                <a:stretch>
                  <a:fillRect l="-1812" t="-2425" b="-50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лево 10">
            <a:hlinkClick r:id="rId3" action="ppaction://hlinksldjump"/>
          </p:cNvPr>
          <p:cNvSpPr/>
          <p:nvPr/>
        </p:nvSpPr>
        <p:spPr>
          <a:xfrm>
            <a:off x="4513292" y="4853924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1584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296150" cy="138184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группа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22293"/>
            <a:ext cx="12618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8609" y="1702514"/>
                <a:ext cx="858869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Внимательно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посмотрите видео. </a:t>
                </a:r>
              </a:p>
              <a:p>
                <a:pPr algn="ctr"/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Дополните условие задачи данными и решите её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≈3,14</m:t>
                    </m:r>
                  </m:oMath>
                </a14:m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  <a:endParaRPr lang="ru-RU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</a:t>
                </a:r>
              </a:p>
              <a:p>
                <a:endParaRPr lang="ru-RU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9" y="1702514"/>
                <a:ext cx="8588698" cy="2308324"/>
              </a:xfrm>
              <a:prstGeom prst="rect">
                <a:avLst/>
              </a:prstGeom>
              <a:blipFill>
                <a:blip r:embed="rId4"/>
                <a:stretch>
                  <a:fillRect l="-639" t="-2111" r="-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455923" y="5146455"/>
            <a:ext cx="7641603" cy="1063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Задача.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Колесо </a:t>
            </a:r>
            <a:r>
              <a:rPr lang="en-US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диаметром (</a:t>
            </a:r>
            <a:r>
              <a:rPr lang="en-US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___ см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совершило  ___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оборота.</a:t>
            </a:r>
            <a:endParaRPr lang="ru-RU" sz="20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колеса и 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расстояние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на которое удалился робот от места старта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(ответ округлите до десятых).</a:t>
            </a:r>
            <a:endParaRPr lang="ru-RU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Блок-схема: процесс 13">
            <a:hlinkClick r:id="rId5" action="ppaction://hlinksldjump"/>
          </p:cNvPr>
          <p:cNvSpPr/>
          <p:nvPr/>
        </p:nvSpPr>
        <p:spPr>
          <a:xfrm>
            <a:off x="7225048" y="2711203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себя. </a:t>
            </a:r>
            <a:r>
              <a:rPr lang="ru-RU" b="1" dirty="0" smtClean="0"/>
              <a:t>УСЛОВИЕ</a:t>
            </a:r>
            <a:endParaRPr lang="ru-RU" b="1" dirty="0"/>
          </a:p>
        </p:txBody>
      </p:sp>
      <p:sp>
        <p:nvSpPr>
          <p:cNvPr id="15" name="Блок-схема: процесс 14">
            <a:hlinkClick r:id="rId6" action="ppaction://hlinksldjump"/>
          </p:cNvPr>
          <p:cNvSpPr/>
          <p:nvPr/>
        </p:nvSpPr>
        <p:spPr>
          <a:xfrm>
            <a:off x="7225048" y="3506702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РЕШЕНИЕ</a:t>
            </a:r>
            <a:endParaRPr lang="ru-RU" b="1" dirty="0"/>
          </a:p>
        </p:txBody>
      </p:sp>
      <p:sp>
        <p:nvSpPr>
          <p:cNvPr id="3" name="Пятно 1 2">
            <a:hlinkClick r:id="rId7" action="ppaction://hlinksldjump"/>
          </p:cNvPr>
          <p:cNvSpPr/>
          <p:nvPr/>
        </p:nvSpPr>
        <p:spPr>
          <a:xfrm>
            <a:off x="6529589" y="695459"/>
            <a:ext cx="785611" cy="78561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YouCut_20230319_0839229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0236" y="2539171"/>
            <a:ext cx="2866188" cy="2480355"/>
          </a:xfrm>
          <a:prstGeom prst="rect">
            <a:avLst/>
          </a:prstGeom>
        </p:spPr>
      </p:pic>
      <p:sp>
        <p:nvSpPr>
          <p:cNvPr id="10" name="Стрелка влево 9">
            <a:hlinkClick r:id="rId9" action="ppaction://hlinksldjump"/>
          </p:cNvPr>
          <p:cNvSpPr/>
          <p:nvPr/>
        </p:nvSpPr>
        <p:spPr>
          <a:xfrm>
            <a:off x="276463" y="3822234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508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4629150" y="1780157"/>
            <a:ext cx="3729239" cy="395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80157"/>
            <a:ext cx="4000500" cy="3952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12330" y="4336466"/>
            <a:ext cx="4556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задачу в группе.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Защитите решение у доски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2147956" y="1918952"/>
            <a:ext cx="3662737" cy="2283594"/>
          </a:xfrm>
          <a:prstGeom prst="cloudCallout">
            <a:avLst>
              <a:gd name="adj1" fmla="val -46501"/>
              <a:gd name="adj2" fmla="val 732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4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4937" y="2416679"/>
            <a:ext cx="3248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А </a:t>
            </a:r>
            <a:endParaRPr lang="ru-RU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ПОДГЛЯДЫВАТЬ </a:t>
            </a:r>
            <a:endParaRPr lang="en-US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НЕХОРОШО</a:t>
            </a:r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…</a:t>
            </a:r>
          </a:p>
          <a:p>
            <a:endParaRPr lang="ru-RU" dirty="0"/>
          </a:p>
        </p:txBody>
      </p:sp>
      <p:sp>
        <p:nvSpPr>
          <p:cNvPr id="13" name="Стрелка влево 12">
            <a:hlinkClick r:id="rId4" action="ppaction://hlinksldjump"/>
          </p:cNvPr>
          <p:cNvSpPr/>
          <p:nvPr/>
        </p:nvSpPr>
        <p:spPr>
          <a:xfrm>
            <a:off x="6445123" y="3105761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1234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 себя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588" y="1721251"/>
            <a:ext cx="8721412" cy="853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Задача. </a:t>
            </a: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Колесо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диаметром (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ru-RU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4,3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совершило  </a:t>
            </a:r>
            <a:r>
              <a:rPr lang="ru-RU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оборота.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колеса и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расстояние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на которое удалился робот от места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старта(ответ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округлите до десятых).</a:t>
            </a: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4938295" y="4097434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393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3553"/>
            <a:ext cx="7296150" cy="13255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Ответ к задаче на видео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4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Колесо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диаметром (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4,3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см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совершило  </a:t>
            </a: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оборота.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колеса и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расстояние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на которое удалился робот от места старта(ответ округлите до десятых).</a:t>
            </a:r>
          </a:p>
          <a:p>
            <a:pPr marL="0" indent="0">
              <a:buNone/>
            </a:pP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 flipH="1">
            <a:off x="5749663" y="3672432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РЕШЕНИЕ</a:t>
            </a:r>
            <a:endParaRPr lang="ru-RU" b="1" dirty="0"/>
          </a:p>
        </p:txBody>
      </p:sp>
      <p:pic>
        <p:nvPicPr>
          <p:cNvPr id="4" name="YouCut_20230326_2359377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084" y="2917544"/>
            <a:ext cx="3980555" cy="29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77888" y="1859152"/>
                <a:ext cx="8412319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Найдем радиус </a:t>
                </a:r>
                <a:r>
                  <a:rPr lang="ru-RU" sz="28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sz="28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ru-RU" sz="28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колеса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п</a:t>
                </a:r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о формуле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ru-RU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:2</m:t>
                    </m:r>
                    <m:r>
                      <a:rPr 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28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=4,3:2=2,15(см)</m:t>
                    </m:r>
                  </m:oMath>
                </a14:m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Найдём длину окружности колеса (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по формуле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28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ru-RU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ru-RU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,14 </a:t>
                </a:r>
                <a14:m>
                  <m:oMath xmlns:m="http://schemas.openxmlformats.org/officeDocument/2006/math">
                    <m:r>
                      <a:rPr lang="ru-RU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4,3</a:t>
                </a:r>
                <a:r>
                  <a:rPr lang="ru-RU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13,502</m:t>
                    </m:r>
                  </m:oMath>
                </a14:m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ru-RU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см)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Умножив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длину окружности колеса (</a:t>
                </a:r>
                <a:r>
                  <a:rPr lang="ru-RU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на </a:t>
                </a:r>
                <a:r>
                  <a:rPr lang="ru-RU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количество оборотов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получим расстояние.</a:t>
                </a:r>
              </a:p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ru-RU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13,502</m:t>
                    </m:r>
                    <m:r>
                      <a:rPr lang="ru-RU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40,50</a:t>
                </a:r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ru-RU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см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2,15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см;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40,50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см.</a:t>
                </a:r>
                <a:endParaRPr lang="ru-RU" sz="2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8" y="1859152"/>
                <a:ext cx="8412319" cy="4093428"/>
              </a:xfrm>
              <a:prstGeom prst="rect">
                <a:avLst/>
              </a:prstGeom>
              <a:blipFill>
                <a:blip r:embed="rId2"/>
                <a:stretch>
                  <a:fillRect l="-1812" t="-1639" r="-652" b="-17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лево 10">
            <a:hlinkClick r:id="rId3" action="ppaction://hlinksldjump"/>
          </p:cNvPr>
          <p:cNvSpPr/>
          <p:nvPr/>
        </p:nvSpPr>
        <p:spPr>
          <a:xfrm>
            <a:off x="4185634" y="5280339"/>
            <a:ext cx="1358572" cy="7868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3031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296150" cy="138184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группа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22293"/>
            <a:ext cx="12618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5917" y="1702514"/>
                <a:ext cx="8354082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Внимательно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посмотрите видео. </a:t>
                </a:r>
              </a:p>
              <a:p>
                <a:pPr algn="ctr"/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Дополните условие задачи данными и решите её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</m:oMath>
                </a14:m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  <a:endParaRPr lang="ru-RU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</a:t>
                </a:r>
              </a:p>
              <a:p>
                <a:endParaRPr lang="ru-RU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17" y="1702514"/>
                <a:ext cx="8354082" cy="2308324"/>
              </a:xfrm>
              <a:prstGeom prst="rect">
                <a:avLst/>
              </a:prstGeom>
              <a:blipFill>
                <a:blip r:embed="rId5"/>
                <a:stretch>
                  <a:fillRect t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455923" y="5146455"/>
            <a:ext cx="7979739" cy="1063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Задача.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Колесо радиуса(</a:t>
            </a:r>
            <a:r>
              <a:rPr lang="en-US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___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преодолело путь длинной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___  см. </a:t>
            </a:r>
          </a:p>
          <a:p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диаметр (</a:t>
            </a:r>
            <a:r>
              <a:rPr lang="en-US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число оборотов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колеса (ответ округлите до целых).</a:t>
            </a:r>
            <a:endParaRPr lang="ru-RU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Блок-схема: процесс 13">
            <a:hlinkClick r:id="rId6" action="ppaction://hlinksldjump"/>
          </p:cNvPr>
          <p:cNvSpPr/>
          <p:nvPr/>
        </p:nvSpPr>
        <p:spPr>
          <a:xfrm>
            <a:off x="6471634" y="2729592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себя. </a:t>
            </a:r>
            <a:r>
              <a:rPr lang="ru-RU" b="1" dirty="0" smtClean="0"/>
              <a:t>УСЛОВИЕ</a:t>
            </a:r>
            <a:endParaRPr lang="ru-RU" b="1" dirty="0"/>
          </a:p>
        </p:txBody>
      </p:sp>
      <p:sp>
        <p:nvSpPr>
          <p:cNvPr id="15" name="Блок-схема: процесс 14">
            <a:hlinkClick r:id="rId7" action="ppaction://hlinksldjump"/>
          </p:cNvPr>
          <p:cNvSpPr/>
          <p:nvPr/>
        </p:nvSpPr>
        <p:spPr>
          <a:xfrm>
            <a:off x="6471634" y="3562476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РЕШЕНИЕ</a:t>
            </a:r>
            <a:endParaRPr lang="ru-RU" b="1" dirty="0"/>
          </a:p>
        </p:txBody>
      </p:sp>
      <p:sp>
        <p:nvSpPr>
          <p:cNvPr id="3" name="Пятно 1 2">
            <a:hlinkClick r:id="rId8" action="ppaction://hlinksldjump"/>
          </p:cNvPr>
          <p:cNvSpPr/>
          <p:nvPr/>
        </p:nvSpPr>
        <p:spPr>
          <a:xfrm>
            <a:off x="6529589" y="695459"/>
            <a:ext cx="785611" cy="78561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>
            <a:hlinkClick r:id="rId9" action="ppaction://hlinksldjump"/>
          </p:cNvPr>
          <p:cNvSpPr/>
          <p:nvPr/>
        </p:nvSpPr>
        <p:spPr>
          <a:xfrm>
            <a:off x="972257" y="3166672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pic>
        <p:nvPicPr>
          <p:cNvPr id="8" name="YouCut_20230319_1226176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9413" y="2711203"/>
            <a:ext cx="2423665" cy="22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4629150" y="1780157"/>
            <a:ext cx="3729239" cy="395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80157"/>
            <a:ext cx="4000500" cy="3952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12330" y="4336466"/>
            <a:ext cx="4645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задачу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Защитите решение у доски.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2147956" y="1918952"/>
            <a:ext cx="3662737" cy="2283594"/>
          </a:xfrm>
          <a:prstGeom prst="cloudCallout">
            <a:avLst>
              <a:gd name="adj1" fmla="val -46501"/>
              <a:gd name="adj2" fmla="val 732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4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4937" y="2416679"/>
            <a:ext cx="3248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А </a:t>
            </a:r>
            <a:endParaRPr lang="ru-RU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ПОДГЛЯДЫВАТЬ </a:t>
            </a:r>
            <a:endParaRPr lang="en-US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НЕХОРОШО</a:t>
            </a:r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…</a:t>
            </a:r>
          </a:p>
          <a:p>
            <a:endParaRPr lang="ru-RU" dirty="0"/>
          </a:p>
        </p:txBody>
      </p:sp>
      <p:sp>
        <p:nvSpPr>
          <p:cNvPr id="13" name="Стрелка влево 12">
            <a:hlinkClick r:id="rId4" action="ppaction://hlinksldjump"/>
          </p:cNvPr>
          <p:cNvSpPr/>
          <p:nvPr/>
        </p:nvSpPr>
        <p:spPr>
          <a:xfrm>
            <a:off x="6445123" y="3105761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243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194" y="2007363"/>
            <a:ext cx="8515350" cy="1445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Задача</a:t>
            </a:r>
            <a:r>
              <a:rPr lang="ru-RU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радиуса(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4,5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преодолело путь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длинной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87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см.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диаметр (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число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оборотов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колеса (ответ округлите до целых).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5350419" y="3814099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9374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1867" y="1948898"/>
            <a:ext cx="2491660" cy="354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948898"/>
            <a:ext cx="2455473" cy="3539420"/>
          </a:xfrm>
          <a:prstGeom prst="rect">
            <a:avLst/>
          </a:prstGeom>
        </p:spPr>
      </p:pic>
      <p:pic>
        <p:nvPicPr>
          <p:cNvPr id="7" name="Объект 3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3882" y="448574"/>
            <a:ext cx="7948680" cy="10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3553"/>
            <a:ext cx="7296150" cy="13255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Ответ к задаче на видео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4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Колесо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радиуса(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4,5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преодолело путь длинной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87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см. 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диаметр (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число оборотов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колеса (ответ округлите до целых) .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 flipH="1">
            <a:off x="7037551" y="2813373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РЕШЕНИЕ</a:t>
            </a:r>
            <a:endParaRPr lang="ru-RU" b="1" dirty="0"/>
          </a:p>
        </p:txBody>
      </p:sp>
      <p:pic>
        <p:nvPicPr>
          <p:cNvPr id="5" name="YouCut_20230319_1247073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537" y="2678806"/>
            <a:ext cx="3365701" cy="31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74102" y="2002990"/>
                <a:ext cx="8412319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Найдем диаметр (</a:t>
                </a:r>
                <a:r>
                  <a:rPr lang="en-US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колеса по формуле </a:t>
                </a:r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ru-RU" sz="2400" b="1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cs typeface="Times New Roman" panose="02020603050405020304" pitchFamily="18" charset="0"/>
                  </a:rPr>
                  <a:t>2r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 smtClean="0"/>
                  <a:t>d=2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4,5=9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(см)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Найдем длину 1 оборота колеса, воспользовавшись формулой длины окружности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𝐂</m:t>
                    </m:r>
                    <m:r>
                      <a:rPr lang="ru-RU" sz="24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𝛑</m:t>
                    </m:r>
                    <m:r>
                      <a:rPr 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𝐝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 (см)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Разделив расстояние, которое проехал робот, на длину окружности колеса, мы 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узнаем число оборотов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колеса.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r>
                      <a:rPr lang="ru-RU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87:27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(оборота) (если округлить до целых).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Ответ: 9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см;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оборота.</a:t>
                </a:r>
                <a:endParaRPr lang="ru-RU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02" y="2002990"/>
                <a:ext cx="8412319" cy="3416320"/>
              </a:xfrm>
              <a:prstGeom prst="rect">
                <a:avLst/>
              </a:prstGeom>
              <a:blipFill>
                <a:blip r:embed="rId2"/>
                <a:stretch>
                  <a:fillRect l="-1159" t="-1786" b="-3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лево 10">
            <a:hlinkClick r:id="rId3" action="ppaction://hlinksldjump"/>
          </p:cNvPr>
          <p:cNvSpPr/>
          <p:nvPr/>
        </p:nvSpPr>
        <p:spPr>
          <a:xfrm>
            <a:off x="4036317" y="5183635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4329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Компетентностно-ориентированная 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9305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(будет подобная на самостоятельной работе).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Задачная формулировка и источник информации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(некоторые данные нужно было добыть опытным путем, просмотрев видео, дополнить условие).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 бланк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задания и записи ответа.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(видеофайл).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46237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выделять главное и работать с математическим текстом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и понимать учебную задачу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действия в соответствии с поставленной задачей и условиями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пошаговый контроль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40" y="346431"/>
            <a:ext cx="7296150" cy="1325563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и КОЗ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740" y="1838504"/>
            <a:ext cx="866748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на котором: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ченик прослеживает происхождение понятий            « длина окружности колеса» и «один оборот колеса» 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заново открывает понятия и анализирует свой способ работы с этими понятиями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740" y="4430332"/>
            <a:ext cx="8332631" cy="10382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личностных комтетенций: ЗУН и опыта, необходимого для решения жизненных ситуаций.</a:t>
            </a:r>
            <a:endParaRPr lang="ru-RU" sz="2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06" y="1646237"/>
            <a:ext cx="6938996" cy="4379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</a:t>
            </a:r>
            <a:endParaRPr lang="ru-RU" sz="8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654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интересные задачи по теме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b="1" u="sng" dirty="0">
                <a:hlinkClick r:id="rId2"/>
              </a:rPr>
              <a:t>http://gymn38.minsk.edu.by/ru/main.aspx?guid=88531</a:t>
            </a:r>
            <a:r>
              <a:rPr lang="ru-RU" b="1" dirty="0"/>
              <a:t>  Методическая разработка урока математики в 6 классе по </a:t>
            </a:r>
            <a:r>
              <a:rPr lang="ru-RU" b="1"/>
              <a:t>теме </a:t>
            </a:r>
            <a:r>
              <a:rPr lang="ru-RU" b="1" smtClean="0"/>
              <a:t>«Длина окружности»</a:t>
            </a:r>
            <a:endParaRPr lang="ru-RU" b="1" dirty="0" smtClean="0"/>
          </a:p>
          <a:p>
            <a:pPr marL="0" lvl="0" indent="0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Обратная связь</a:t>
            </a:r>
          </a:p>
          <a:p>
            <a:pPr marL="0" indent="0">
              <a:buNone/>
            </a:pPr>
            <a:r>
              <a:rPr lang="ru-RU" sz="1400" dirty="0" smtClean="0"/>
              <a:t>(</a:t>
            </a:r>
            <a:r>
              <a:rPr lang="ru-RU" sz="2000" dirty="0"/>
              <a:t>перейдите по ссылке и заполните форму)</a:t>
            </a:r>
          </a:p>
          <a:p>
            <a:pPr marL="0" indent="0">
              <a:buNone/>
            </a:pPr>
            <a:r>
              <a:rPr lang="en-US" b="1" u="sng" dirty="0"/>
              <a:t>https://docs.google.com/forms/d/e/1FAIpQLSdNSnwn1jvxqI6TQELXNl7qmUf-xPS9-bQpk0TVHc6cBrfRpw/viewform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2032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 и контрольные работы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В.Д. Герасимов, с. 43, №4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46237"/>
            <a:ext cx="6553200" cy="50292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62885" y="5628068"/>
            <a:ext cx="309092" cy="3090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882" y="448574"/>
            <a:ext cx="7948680" cy="106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786" y="1774137"/>
            <a:ext cx="869321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 м=24 000 см</a:t>
            </a:r>
          </a:p>
          <a:p>
            <a:pPr marL="342900" indent="-342900">
              <a:buAutoNum type="arabicParenR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24 000:75= 320 (см) – составляет один оборот колеса;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9493" y="2605134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006" y="3353377"/>
            <a:ext cx="677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Какая связь между длиной окружности колеса и </a:t>
            </a:r>
          </a:p>
          <a:p>
            <a:r>
              <a:rPr lang="ru-RU" sz="2400" b="1" dirty="0" smtClean="0"/>
              <a:t>одним оборотом колеса?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395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81" y="3143679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ru-RU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1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184" y="56004"/>
            <a:ext cx="7482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Длина окружности колеса (</a:t>
            </a:r>
            <a:r>
              <a:rPr lang="ru-RU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endParaRPr lang="ru-RU" sz="3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равна </a:t>
            </a:r>
          </a:p>
          <a:p>
            <a:pPr algn="ctr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длине</a:t>
            </a:r>
            <a:r>
              <a:rPr lang="ru-RU" sz="3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ru-RU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оборот</a:t>
            </a:r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а колеса</a:t>
            </a:r>
          </a:p>
        </p:txBody>
      </p:sp>
      <p:sp>
        <p:nvSpPr>
          <p:cNvPr id="6" name="TextBox 5"/>
          <p:cNvSpPr txBox="1"/>
          <p:nvPr/>
        </p:nvSpPr>
        <p:spPr>
          <a:xfrm rot="20724579">
            <a:off x="586149" y="2075492"/>
            <a:ext cx="2959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Проверим?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881" y="3112049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d=</a:t>
            </a:r>
            <a:r>
              <a:rPr lang="ru-RU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7см,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t="2763" r="13063" b="17958"/>
          <a:stretch/>
        </p:blipFill>
        <p:spPr>
          <a:xfrm>
            <a:off x="3688672" y="1874199"/>
            <a:ext cx="2496066" cy="2310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1881" y="3564508"/>
                <a:ext cx="1279133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</m:oMath>
                </a14:m>
                <a:r>
                  <a:rPr lang="ru-RU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1" y="3564508"/>
                <a:ext cx="1279133" cy="861774"/>
              </a:xfrm>
              <a:prstGeom prst="rect">
                <a:avLst/>
              </a:prstGeom>
              <a:blipFill rotWithShape="0">
                <a:blip r:embed="rId5"/>
                <a:stretch>
                  <a:fillRect t="-9220" r="-109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2272" y="4056052"/>
                <a:ext cx="45995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∁=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21 (</a:t>
                </a:r>
                <a:r>
                  <a:rPr lang="ru-RU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см</a:t>
                </a:r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ru-RU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72" y="4056052"/>
                <a:ext cx="4599592" cy="584775"/>
              </a:xfrm>
              <a:prstGeom prst="rect">
                <a:avLst/>
              </a:prstGeom>
              <a:blipFill rotWithShape="0">
                <a:blip r:embed="rId6"/>
                <a:stretch>
                  <a:fillRect t="-13542" r="-2781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1294" y="4640827"/>
            <a:ext cx="2649248" cy="1490202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12" name="TextBox 11"/>
          <p:cNvSpPr txBox="1"/>
          <p:nvPr/>
        </p:nvSpPr>
        <p:spPr>
          <a:xfrm>
            <a:off x="214184" y="4609197"/>
            <a:ext cx="2463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Видеоответ</a:t>
            </a:r>
            <a:r>
              <a:rPr lang="ru-RU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3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3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54" y="5292131"/>
            <a:ext cx="2662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Ответ : 21 см.</a:t>
            </a:r>
            <a:endParaRPr lang="en-US" sz="3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3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16" y="227638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hlinkClick r:id="rId2" action="ppaction://hlinksldjump"/>
              </a:rPr>
              <a:t>1 группа</a:t>
            </a:r>
            <a:endParaRPr lang="ru-RU" sz="4800" dirty="0" smtClean="0"/>
          </a:p>
          <a:p>
            <a:pPr marL="0" indent="0">
              <a:buNone/>
            </a:pPr>
            <a:r>
              <a:rPr lang="ru-RU" sz="4800" dirty="0" smtClean="0">
                <a:hlinkClick r:id="rId3" action="ppaction://hlinksldjump"/>
              </a:rPr>
              <a:t>2 группа</a:t>
            </a:r>
            <a:endParaRPr lang="ru-RU" sz="4800" dirty="0" smtClean="0"/>
          </a:p>
          <a:p>
            <a:pPr marL="0" indent="0">
              <a:buNone/>
            </a:pPr>
            <a:r>
              <a:rPr lang="ru-RU" sz="4800" dirty="0" smtClean="0">
                <a:hlinkClick r:id="rId4" action="ppaction://hlinksldjump"/>
              </a:rPr>
              <a:t>3 группа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365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296150" cy="13818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группа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22293"/>
            <a:ext cx="12618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11" name="Самост задача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144" y="2569424"/>
            <a:ext cx="4355739" cy="2450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5917" y="1702514"/>
                <a:ext cx="8354082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Внимательно</a:t>
                </a:r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посмотрите видео. </a:t>
                </a:r>
              </a:p>
              <a:p>
                <a:pPr algn="ctr"/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Дополните условие задачи данными и решите её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</m:oMath>
                </a14:m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).</a:t>
                </a:r>
                <a:endParaRPr lang="ru-RU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</a:t>
                </a:r>
              </a:p>
              <a:p>
                <a:endParaRPr lang="ru-RU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17" y="1702514"/>
                <a:ext cx="8354082" cy="2308324"/>
              </a:xfrm>
              <a:prstGeom prst="rect">
                <a:avLst/>
              </a:prstGeom>
              <a:blipFill>
                <a:blip r:embed="rId5"/>
                <a:stretch>
                  <a:fillRect t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455923" y="5146455"/>
            <a:ext cx="7641603" cy="1063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Задача.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Совершив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___ оборота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колесо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преодолело 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путь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___  см. </a:t>
            </a:r>
          </a:p>
          <a:p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длину окружности</a:t>
            </a:r>
            <a:r>
              <a:rPr lang="en-US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(C)</a:t>
            </a:r>
            <a:r>
              <a:rPr lang="ru-RU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колеса.</a:t>
            </a:r>
          </a:p>
        </p:txBody>
      </p:sp>
      <p:sp>
        <p:nvSpPr>
          <p:cNvPr id="14" name="Блок-схема: процесс 13">
            <a:hlinkClick r:id="rId6" action="ppaction://hlinksldjump"/>
          </p:cNvPr>
          <p:cNvSpPr/>
          <p:nvPr/>
        </p:nvSpPr>
        <p:spPr>
          <a:xfrm>
            <a:off x="7225048" y="2711203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себя. </a:t>
            </a:r>
            <a:r>
              <a:rPr lang="ru-RU" b="1" dirty="0" smtClean="0"/>
              <a:t>УСЛОВИЕ</a:t>
            </a:r>
            <a:endParaRPr lang="ru-RU" b="1" dirty="0"/>
          </a:p>
        </p:txBody>
      </p:sp>
      <p:sp>
        <p:nvSpPr>
          <p:cNvPr id="15" name="Блок-схема: процесс 14">
            <a:hlinkClick r:id="rId7" action="ppaction://hlinksldjump"/>
          </p:cNvPr>
          <p:cNvSpPr/>
          <p:nvPr/>
        </p:nvSpPr>
        <p:spPr>
          <a:xfrm>
            <a:off x="7225048" y="3506702"/>
            <a:ext cx="1687132" cy="631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РЕШЕНИЕ</a:t>
            </a:r>
            <a:endParaRPr lang="ru-RU" b="1" dirty="0"/>
          </a:p>
        </p:txBody>
      </p:sp>
      <p:sp>
        <p:nvSpPr>
          <p:cNvPr id="3" name="Пятно 1 2">
            <a:hlinkClick r:id="rId8" action="ppaction://hlinksldjump"/>
          </p:cNvPr>
          <p:cNvSpPr/>
          <p:nvPr/>
        </p:nvSpPr>
        <p:spPr>
          <a:xfrm>
            <a:off x="6529589" y="695459"/>
            <a:ext cx="785611" cy="78561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>
            <a:hlinkClick r:id="rId9" action="ppaction://hlinksldjump"/>
          </p:cNvPr>
          <p:cNvSpPr/>
          <p:nvPr/>
        </p:nvSpPr>
        <p:spPr>
          <a:xfrm>
            <a:off x="276463" y="3822234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7175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4629150" y="1780157"/>
            <a:ext cx="3729239" cy="395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80157"/>
            <a:ext cx="4000500" cy="3952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12330" y="4336466"/>
            <a:ext cx="4556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задачу в группе.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Защитите решение у доски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2147956" y="1918952"/>
            <a:ext cx="3662737" cy="2283594"/>
          </a:xfrm>
          <a:prstGeom prst="cloudCallout">
            <a:avLst>
              <a:gd name="adj1" fmla="val -46501"/>
              <a:gd name="adj2" fmla="val 732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4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4937" y="2416679"/>
            <a:ext cx="3248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А </a:t>
            </a:r>
            <a:endParaRPr lang="ru-RU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ПОДГЛЯДЫВАТЬ </a:t>
            </a:r>
            <a:endParaRPr lang="en-US" sz="24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НЕХОРОШО</a:t>
            </a:r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…</a:t>
            </a:r>
          </a:p>
          <a:p>
            <a:endParaRPr lang="ru-RU" dirty="0"/>
          </a:p>
        </p:txBody>
      </p:sp>
      <p:sp>
        <p:nvSpPr>
          <p:cNvPr id="13" name="Стрелка влево 12">
            <a:hlinkClick r:id="rId2" action="ppaction://hlinksldjump"/>
          </p:cNvPr>
          <p:cNvSpPr/>
          <p:nvPr/>
        </p:nvSpPr>
        <p:spPr>
          <a:xfrm>
            <a:off x="6445123" y="3105761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1277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 себя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163" y="2147596"/>
            <a:ext cx="8515350" cy="853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Задача. </a:t>
            </a:r>
            <a:endParaRPr lang="ru-RU" sz="32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Совершив </a:t>
            </a: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оборота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колесо проделало путь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65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см. 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Найдите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радиус (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длину окружности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(C)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колеса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5350419" y="3814099"/>
            <a:ext cx="1550816" cy="96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7474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856</Words>
  <Application>Microsoft Office PowerPoint</Application>
  <PresentationFormat>Экран (4:3)</PresentationFormat>
  <Paragraphs>167</Paragraphs>
  <Slides>27</Slides>
  <Notes>0</Notes>
  <HiddenSlides>16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«Использование робототехнического набора на уроках математики  с целью развития личностных  и метапредметных компетенций учащихся»</vt:lpstr>
      <vt:lpstr>Презентация PowerPoint</vt:lpstr>
      <vt:lpstr>Самостоятельные и контрольные работы  В.Д. Герасимов, с. 43, №4</vt:lpstr>
      <vt:lpstr>Презентация PowerPoint</vt:lpstr>
      <vt:lpstr>Презентация PowerPoint</vt:lpstr>
      <vt:lpstr>Работа в группах</vt:lpstr>
      <vt:lpstr>1 группа</vt:lpstr>
      <vt:lpstr>Презентация PowerPoint</vt:lpstr>
      <vt:lpstr>Проверь себя</vt:lpstr>
      <vt:lpstr> Ответ к задаче на видео </vt:lpstr>
      <vt:lpstr>Решение</vt:lpstr>
      <vt:lpstr>2 группа</vt:lpstr>
      <vt:lpstr>Презентация PowerPoint</vt:lpstr>
      <vt:lpstr>Проверь себя</vt:lpstr>
      <vt:lpstr> Ответ к задаче на видео </vt:lpstr>
      <vt:lpstr>Решение</vt:lpstr>
      <vt:lpstr>3 группа</vt:lpstr>
      <vt:lpstr>Презентация PowerPoint</vt:lpstr>
      <vt:lpstr>Проверь себя</vt:lpstr>
      <vt:lpstr> Ответ к задаче на видео </vt:lpstr>
      <vt:lpstr>Решение</vt:lpstr>
      <vt:lpstr>Компетентностно-ориентированная задача</vt:lpstr>
      <vt:lpstr>Компетенции</vt:lpstr>
      <vt:lpstr>Метапредметный урок и КОЗ</vt:lpstr>
      <vt:lpstr>ПОДАРОК</vt:lpstr>
      <vt:lpstr>ПОДАРОК</vt:lpstr>
      <vt:lpstr>Ссылка на интересные задачи по теме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 Manchak</dc:creator>
  <cp:lastModifiedBy>User</cp:lastModifiedBy>
  <cp:revision>72</cp:revision>
  <dcterms:created xsi:type="dcterms:W3CDTF">2018-09-12T15:59:56Z</dcterms:created>
  <dcterms:modified xsi:type="dcterms:W3CDTF">2023-03-28T02:32:30Z</dcterms:modified>
</cp:coreProperties>
</file>