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7"/>
  </p:notesMasterIdLst>
  <p:sldIdLst>
    <p:sldId id="296" r:id="rId2"/>
    <p:sldId id="297" r:id="rId3"/>
    <p:sldId id="298" r:id="rId4"/>
    <p:sldId id="299" r:id="rId5"/>
    <p:sldId id="300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04E"/>
    <a:srgbClr val="4A66AC"/>
    <a:srgbClr val="F6CEF4"/>
    <a:srgbClr val="BCFCDE"/>
    <a:srgbClr val="B2FCB7"/>
    <a:srgbClr val="C8FCE4"/>
    <a:srgbClr val="DAE6FE"/>
    <a:srgbClr val="B6CDFC"/>
    <a:srgbClr val="FBF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84" autoAdjust="0"/>
    <p:restoredTop sz="93922" autoAdjust="0"/>
  </p:normalViewPr>
  <p:slideViewPr>
    <p:cSldViewPr>
      <p:cViewPr varScale="1">
        <p:scale>
          <a:sx n="82" d="100"/>
          <a:sy n="82" d="100"/>
        </p:scale>
        <p:origin x="11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EE562-E05A-4626-B3AF-5F0B868819D9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519D9-560B-443C-B598-BE18CE88D9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9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399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2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62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9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81E132A-DAAE-4C5A-9799-9BEDDD0FBE6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5ABEC81-0435-44F8-AC84-9AA06776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E9A5681-179B-43EF-A41E-7921E27CA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2124075"/>
            <a:ext cx="7886700" cy="1530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810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89595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=""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44500" y="2079000"/>
            <a:ext cx="3915000" cy="4230000"/>
          </a:xfrm>
        </p:spPr>
      </p:sp>
    </p:spTree>
    <p:extLst>
      <p:ext uri="{BB962C8B-B14F-4D97-AF65-F5344CB8AC3E}">
        <p14:creationId xmlns:p14="http://schemas.microsoft.com/office/powerpoint/2010/main" val="154497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89595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=""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7000" y="2034000"/>
            <a:ext cx="3915000" cy="4230000"/>
          </a:xfrm>
        </p:spPr>
      </p:sp>
    </p:spTree>
    <p:extLst>
      <p:ext uri="{BB962C8B-B14F-4D97-AF65-F5344CB8AC3E}">
        <p14:creationId xmlns:p14="http://schemas.microsoft.com/office/powerpoint/2010/main" val="185377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4"/>
            <a:ext cx="9144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29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6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9144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9337" y="6772425"/>
            <a:ext cx="9144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133563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=""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7036987" y="6596925"/>
            <a:ext cx="2133563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1" y="2033588"/>
            <a:ext cx="7833122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342900" indent="0">
              <a:buNone/>
              <a:defRPr>
                <a:solidFill>
                  <a:schemeClr val="accent1"/>
                </a:solidFill>
              </a:defRPr>
            </a:lvl2pPr>
            <a:lvl3pPr marL="685800" indent="0">
              <a:buNone/>
              <a:defRPr>
                <a:solidFill>
                  <a:schemeClr val="accent1"/>
                </a:solidFill>
              </a:defRPr>
            </a:lvl3pPr>
            <a:lvl4pPr marL="1028700" indent="0">
              <a:buNone/>
              <a:defRPr>
                <a:solidFill>
                  <a:schemeClr val="accent1"/>
                </a:solidFill>
              </a:defRPr>
            </a:lvl4pPr>
            <a:lvl5pPr marL="13716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1451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6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1" y="2033588"/>
            <a:ext cx="7833122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342900" indent="0">
              <a:buNone/>
              <a:defRPr>
                <a:solidFill>
                  <a:schemeClr val="accent1"/>
                </a:solidFill>
              </a:defRPr>
            </a:lvl2pPr>
            <a:lvl3pPr marL="685800" indent="0">
              <a:buNone/>
              <a:defRPr>
                <a:solidFill>
                  <a:schemeClr val="accent1"/>
                </a:solidFill>
              </a:defRPr>
            </a:lvl3pPr>
            <a:lvl4pPr marL="1028700" indent="0">
              <a:buNone/>
              <a:defRPr>
                <a:solidFill>
                  <a:schemeClr val="accent1"/>
                </a:solidFill>
              </a:defRPr>
            </a:lvl4pPr>
            <a:lvl5pPr marL="13716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488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9144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9144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73640FF5-D492-4210-9DE4-D7B66426125F}"/>
              </a:ext>
            </a:extLst>
          </p:cNvPr>
          <p:cNvGrpSpPr/>
          <p:nvPr userDrawn="1"/>
        </p:nvGrpSpPr>
        <p:grpSpPr>
          <a:xfrm>
            <a:off x="7010437" y="37980"/>
            <a:ext cx="2133563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D1C3AA05-E7C7-4C27-A908-2E47AFEBA600}"/>
              </a:ext>
            </a:extLst>
          </p:cNvPr>
          <p:cNvGrpSpPr/>
          <p:nvPr userDrawn="1"/>
        </p:nvGrpSpPr>
        <p:grpSpPr>
          <a:xfrm>
            <a:off x="-26438" y="6583500"/>
            <a:ext cx="2133563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="" xmlns:a16="http://schemas.microsoft.com/office/drawing/2014/main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58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=""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449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359880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62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53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10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12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66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2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7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20"/>
            <a:extLst>
              <a:ext uri="{FF2B5EF4-FFF2-40B4-BE49-F238E27FC236}">
                <a16:creationId xmlns="" xmlns:a16="http://schemas.microsoft.com/office/drawing/2014/main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5500" y="367393"/>
            <a:ext cx="56832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0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64" r:id="rId13"/>
    <p:sldLayoutId id="2147483668" r:id="rId14"/>
    <p:sldLayoutId id="2147483663" r:id="rId15"/>
    <p:sldLayoutId id="2147483665" r:id="rId16"/>
    <p:sldLayoutId id="2147483667" r:id="rId17"/>
    <p:sldLayoutId id="2147483666" r:id="rId1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246EDB4-7000-4A05-9B52-08E97F763985}"/>
              </a:ext>
            </a:extLst>
          </p:cNvPr>
          <p:cNvSpPr/>
          <p:nvPr/>
        </p:nvSpPr>
        <p:spPr>
          <a:xfrm>
            <a:off x="-16589" y="857251"/>
            <a:ext cx="9144000" cy="5143500"/>
          </a:xfrm>
          <a:prstGeom prst="rect">
            <a:avLst/>
          </a:prstGeom>
          <a:solidFill>
            <a:srgbClr val="BCFCDE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b="1" dirty="0"/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50860DA5-590F-4364-8895-D66DDEAF7F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775" y="1893839"/>
            <a:ext cx="8065451" cy="843694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</a:rPr>
              <a:t>Тема: Особенности организации образовательного процесса при изучении учебного предмета «Математика» в </a:t>
            </a:r>
            <a:r>
              <a:rPr lang="ru-RU" sz="2700" b="1" dirty="0" smtClean="0">
                <a:solidFill>
                  <a:srgbClr val="002060"/>
                </a:solidFill>
              </a:rPr>
              <a:t>2026/2027 </a:t>
            </a:r>
            <a:r>
              <a:rPr lang="ru-RU" sz="2700" b="1" dirty="0">
                <a:solidFill>
                  <a:srgbClr val="002060"/>
                </a:solidFill>
              </a:rPr>
              <a:t>учебном году </a:t>
            </a:r>
          </a:p>
          <a:p>
            <a:endParaRPr lang="ru-RU" sz="2700" b="1" dirty="0">
              <a:solidFill>
                <a:srgbClr val="002060"/>
              </a:solidFill>
            </a:endParaRPr>
          </a:p>
          <a:p>
            <a:pPr algn="ctr"/>
            <a:r>
              <a:rPr lang="ru-RU" sz="2700" b="1" dirty="0">
                <a:solidFill>
                  <a:srgbClr val="002060"/>
                </a:solidFill>
              </a:rPr>
              <a:t>Форма проведения: инструктивно-методическое совещание</a:t>
            </a:r>
          </a:p>
          <a:p>
            <a:endParaRPr lang="ru-RU" sz="2700" b="1" dirty="0">
              <a:solidFill>
                <a:srgbClr val="002060"/>
              </a:solidFill>
            </a:endParaRPr>
          </a:p>
          <a:p>
            <a:pPr algn="ctr"/>
            <a:r>
              <a:rPr lang="ru-RU" sz="2700" b="1" dirty="0">
                <a:solidFill>
                  <a:srgbClr val="002060"/>
                </a:solidFill>
              </a:rPr>
              <a:t>Место проведения: ГУО «СШ № 18 </a:t>
            </a:r>
            <a:r>
              <a:rPr lang="ru-RU" sz="2700" b="1" dirty="0" err="1">
                <a:solidFill>
                  <a:srgbClr val="002060"/>
                </a:solidFill>
              </a:rPr>
              <a:t>г.Барановичи</a:t>
            </a:r>
            <a:r>
              <a:rPr lang="ru-RU" sz="2700" b="1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26" name="Заголовок 5">
            <a:extLst>
              <a:ext uri="{FF2B5EF4-FFF2-40B4-BE49-F238E27FC236}">
                <a16:creationId xmlns="" xmlns:a16="http://schemas.microsoft.com/office/drawing/2014/main" id="{DD833230-1873-4C04-924B-976369D8266B}"/>
              </a:ext>
            </a:extLst>
          </p:cNvPr>
          <p:cNvSpPr txBox="1">
            <a:spLocks/>
          </p:cNvSpPr>
          <p:nvPr/>
        </p:nvSpPr>
        <p:spPr>
          <a:xfrm>
            <a:off x="83250" y="1201500"/>
            <a:ext cx="8842500" cy="33245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2060"/>
                </a:solidFill>
              </a:rPr>
              <a:t>Август </a:t>
            </a:r>
            <a:r>
              <a:rPr lang="ru-RU" sz="3600" b="1" dirty="0" smtClean="0">
                <a:solidFill>
                  <a:srgbClr val="002060"/>
                </a:solidFill>
              </a:rPr>
              <a:t>2026 </a:t>
            </a:r>
            <a:r>
              <a:rPr lang="ru-RU" sz="3600" b="1" dirty="0">
                <a:solidFill>
                  <a:srgbClr val="002060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65540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246EDB4-7000-4A05-9B52-08E97F763985}"/>
              </a:ext>
            </a:extLst>
          </p:cNvPr>
          <p:cNvSpPr/>
          <p:nvPr/>
        </p:nvSpPr>
        <p:spPr>
          <a:xfrm>
            <a:off x="-16589" y="857251"/>
            <a:ext cx="9144000" cy="5143500"/>
          </a:xfrm>
          <a:prstGeom prst="rect">
            <a:avLst/>
          </a:prstGeom>
          <a:solidFill>
            <a:srgbClr val="BCFCDE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b="1" dirty="0"/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50860DA5-590F-4364-8895-D66DDEAF7F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001" y="1640250"/>
            <a:ext cx="8453975" cy="843694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Тема: </a:t>
            </a:r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«Современные подходы к организации контрольно-оценочной деятельности учителя математики» </a:t>
            </a:r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Форма проведения: </a:t>
            </a:r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семинар-практикум</a:t>
            </a:r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Место проведения: </a:t>
            </a:r>
          </a:p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ГУО </a:t>
            </a:r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«Средняя школа № 19 </a:t>
            </a:r>
            <a:r>
              <a:rPr lang="ru-RU" sz="2700" b="1" dirty="0" err="1">
                <a:solidFill>
                  <a:schemeClr val="accent5">
                    <a:lumMod val="50000"/>
                  </a:schemeClr>
                </a:solidFill>
              </a:rPr>
              <a:t>г.Барановичи</a:t>
            </a:r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26" name="Заголовок 5">
            <a:extLst>
              <a:ext uri="{FF2B5EF4-FFF2-40B4-BE49-F238E27FC236}">
                <a16:creationId xmlns="" xmlns:a16="http://schemas.microsoft.com/office/drawing/2014/main" id="{DD833230-1873-4C04-924B-976369D8266B}"/>
              </a:ext>
            </a:extLst>
          </p:cNvPr>
          <p:cNvSpPr txBox="1">
            <a:spLocks/>
          </p:cNvSpPr>
          <p:nvPr/>
        </p:nvSpPr>
        <p:spPr>
          <a:xfrm>
            <a:off x="83250" y="1201500"/>
            <a:ext cx="8842500" cy="33245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2060"/>
                </a:solidFill>
              </a:rPr>
              <a:t>Ноябрь </a:t>
            </a:r>
            <a:r>
              <a:rPr lang="ru-RU" sz="3600" b="1" dirty="0" smtClean="0">
                <a:solidFill>
                  <a:srgbClr val="002060"/>
                </a:solidFill>
              </a:rPr>
              <a:t>2026 </a:t>
            </a:r>
            <a:r>
              <a:rPr lang="ru-RU" sz="3600" b="1" dirty="0">
                <a:solidFill>
                  <a:srgbClr val="002060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10992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246EDB4-7000-4A05-9B52-08E97F763985}"/>
              </a:ext>
            </a:extLst>
          </p:cNvPr>
          <p:cNvSpPr/>
          <p:nvPr/>
        </p:nvSpPr>
        <p:spPr>
          <a:xfrm>
            <a:off x="-16589" y="857251"/>
            <a:ext cx="9144000" cy="5143500"/>
          </a:xfrm>
          <a:prstGeom prst="rect">
            <a:avLst/>
          </a:prstGeom>
          <a:solidFill>
            <a:srgbClr val="BCFCDE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b="1" dirty="0"/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50860DA5-590F-4364-8895-D66DDEAF7F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775" y="1893839"/>
            <a:ext cx="8453975" cy="843694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Тема: </a:t>
            </a:r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М</a:t>
            </a:r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етодические аспекты подготовки учащихся к итоговой аттестации по математике»</a:t>
            </a:r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Форма проведения: </a:t>
            </a:r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методический трансфер</a:t>
            </a:r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Место </a:t>
            </a:r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проведения:</a:t>
            </a:r>
          </a:p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 ГУО «Средняя школа № </a:t>
            </a:r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21 </a:t>
            </a:r>
            <a:r>
              <a:rPr lang="ru-RU" sz="2700" b="1" dirty="0" err="1">
                <a:solidFill>
                  <a:schemeClr val="accent5">
                    <a:lumMod val="50000"/>
                  </a:schemeClr>
                </a:solidFill>
              </a:rPr>
              <a:t>г.Барановичи</a:t>
            </a:r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26" name="Заголовок 5">
            <a:extLst>
              <a:ext uri="{FF2B5EF4-FFF2-40B4-BE49-F238E27FC236}">
                <a16:creationId xmlns="" xmlns:a16="http://schemas.microsoft.com/office/drawing/2014/main" id="{DD833230-1873-4C04-924B-976369D8266B}"/>
              </a:ext>
            </a:extLst>
          </p:cNvPr>
          <p:cNvSpPr txBox="1">
            <a:spLocks/>
          </p:cNvSpPr>
          <p:nvPr/>
        </p:nvSpPr>
        <p:spPr>
          <a:xfrm>
            <a:off x="83250" y="1201500"/>
            <a:ext cx="8842500" cy="33245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2060"/>
                </a:solidFill>
              </a:rPr>
              <a:t>Январь </a:t>
            </a:r>
            <a:r>
              <a:rPr lang="ru-RU" sz="3600" b="1" dirty="0" smtClean="0">
                <a:solidFill>
                  <a:srgbClr val="002060"/>
                </a:solidFill>
              </a:rPr>
              <a:t>2027 </a:t>
            </a:r>
            <a:r>
              <a:rPr lang="ru-RU" sz="3600" b="1" dirty="0">
                <a:solidFill>
                  <a:srgbClr val="002060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43862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246EDB4-7000-4A05-9B52-08E97F763985}"/>
              </a:ext>
            </a:extLst>
          </p:cNvPr>
          <p:cNvSpPr/>
          <p:nvPr/>
        </p:nvSpPr>
        <p:spPr>
          <a:xfrm>
            <a:off x="-16589" y="857251"/>
            <a:ext cx="9144000" cy="5143500"/>
          </a:xfrm>
          <a:prstGeom prst="rect">
            <a:avLst/>
          </a:prstGeom>
          <a:solidFill>
            <a:srgbClr val="BCFCDE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b="1" dirty="0"/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50860DA5-590F-4364-8895-D66DDEAF7F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775" y="1674000"/>
            <a:ext cx="8453975" cy="843694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Тема: </a:t>
            </a:r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«Проектирование современного урока» </a:t>
            </a:r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Форма проведения: </a:t>
            </a:r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методический </a:t>
            </a:r>
            <a:r>
              <a:rPr lang="ru-RU" sz="2700" b="1" dirty="0" err="1" smtClean="0">
                <a:solidFill>
                  <a:schemeClr val="accent5">
                    <a:lumMod val="50000"/>
                  </a:schemeClr>
                </a:solidFill>
              </a:rPr>
              <a:t>интенсив</a:t>
            </a:r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sz="27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Место проведения: </a:t>
            </a:r>
            <a:endParaRPr lang="ru-RU" sz="27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700" b="1" dirty="0" smtClean="0">
                <a:solidFill>
                  <a:schemeClr val="accent5">
                    <a:lumMod val="50000"/>
                  </a:schemeClr>
                </a:solidFill>
              </a:rPr>
              <a:t>ГУМУ </a:t>
            </a:r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«Учебно-методический кабинет </a:t>
            </a:r>
            <a:r>
              <a:rPr lang="ru-RU" sz="2700" b="1" dirty="0" err="1">
                <a:solidFill>
                  <a:schemeClr val="accent5">
                    <a:lumMod val="50000"/>
                  </a:schemeClr>
                </a:solidFill>
              </a:rPr>
              <a:t>г.Барановичи</a:t>
            </a:r>
            <a:r>
              <a:rPr lang="ru-RU" sz="27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26" name="Заголовок 5">
            <a:extLst>
              <a:ext uri="{FF2B5EF4-FFF2-40B4-BE49-F238E27FC236}">
                <a16:creationId xmlns="" xmlns:a16="http://schemas.microsoft.com/office/drawing/2014/main" id="{DD833230-1873-4C04-924B-976369D8266B}"/>
              </a:ext>
            </a:extLst>
          </p:cNvPr>
          <p:cNvSpPr txBox="1">
            <a:spLocks/>
          </p:cNvSpPr>
          <p:nvPr/>
        </p:nvSpPr>
        <p:spPr>
          <a:xfrm>
            <a:off x="83250" y="1201500"/>
            <a:ext cx="8842500" cy="33245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2060"/>
                </a:solidFill>
              </a:rPr>
              <a:t>Март </a:t>
            </a:r>
            <a:r>
              <a:rPr lang="ru-RU" sz="3600" b="1" dirty="0" smtClean="0">
                <a:solidFill>
                  <a:srgbClr val="002060"/>
                </a:solidFill>
              </a:rPr>
              <a:t>2027 </a:t>
            </a:r>
            <a:r>
              <a:rPr lang="ru-RU" sz="3600" b="1" dirty="0">
                <a:solidFill>
                  <a:srgbClr val="002060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125493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246EDB4-7000-4A05-9B52-08E97F763985}"/>
              </a:ext>
            </a:extLst>
          </p:cNvPr>
          <p:cNvSpPr/>
          <p:nvPr/>
        </p:nvSpPr>
        <p:spPr>
          <a:xfrm>
            <a:off x="-16589" y="-171000"/>
            <a:ext cx="9144000" cy="7029000"/>
          </a:xfrm>
          <a:prstGeom prst="rect">
            <a:avLst/>
          </a:prstGeom>
          <a:solidFill>
            <a:srgbClr val="BCFCDE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0" y="-17415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25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976322a44a97ac26d815ee62557e8e28e4d658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1122</TotalTime>
  <Words>127</Words>
  <Application>Microsoft Office PowerPoint</Application>
  <PresentationFormat>Экран (4:3)</PresentationFormat>
  <Paragraphs>26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Учетная запись Майкрософт</cp:lastModifiedBy>
  <cp:revision>99</cp:revision>
  <dcterms:created xsi:type="dcterms:W3CDTF">2020-07-14T14:01:38Z</dcterms:created>
  <dcterms:modified xsi:type="dcterms:W3CDTF">2026-08-26T17:51:07Z</dcterms:modified>
</cp:coreProperties>
</file>